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346" r:id="rId5"/>
    <p:sldId id="341" r:id="rId6"/>
    <p:sldId id="354" r:id="rId7"/>
    <p:sldId id="332" r:id="rId8"/>
    <p:sldId id="342" r:id="rId9"/>
    <p:sldId id="337" r:id="rId10"/>
    <p:sldId id="338" r:id="rId11"/>
    <p:sldId id="339" r:id="rId12"/>
    <p:sldId id="340" r:id="rId13"/>
    <p:sldId id="309" r:id="rId14"/>
    <p:sldId id="344" r:id="rId15"/>
    <p:sldId id="321" r:id="rId16"/>
    <p:sldId id="345" r:id="rId17"/>
    <p:sldId id="347" r:id="rId18"/>
    <p:sldId id="348" r:id="rId19"/>
    <p:sldId id="349" r:id="rId20"/>
    <p:sldId id="350" r:id="rId21"/>
    <p:sldId id="351" r:id="rId22"/>
    <p:sldId id="352" r:id="rId23"/>
    <p:sldId id="353" r:id="rId24"/>
    <p:sldId id="325" r:id="rId25"/>
    <p:sldId id="328" r:id="rId2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1A17"/>
    <a:srgbClr val="081B19"/>
    <a:srgbClr val="475E67"/>
    <a:srgbClr val="E6DFD5"/>
    <a:srgbClr val="C2B8A3"/>
    <a:srgbClr val="0D1A16"/>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45" autoAdjust="0"/>
    <p:restoredTop sz="95944" autoAdjust="0"/>
  </p:normalViewPr>
  <p:slideViewPr>
    <p:cSldViewPr snapToGrid="0">
      <p:cViewPr varScale="1">
        <p:scale>
          <a:sx n="111" d="100"/>
          <a:sy n="111" d="100"/>
        </p:scale>
        <p:origin x="588" y="120"/>
      </p:cViewPr>
      <p:guideLst>
        <p:guide orient="horz" pos="3024"/>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67B580E-BB12-458A-8A67-A4E85A97E57A}" type="datetimeFigureOut">
              <a:rPr lang="en-US" smtClean="0"/>
              <a:t>2/17/2026</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E485773-E831-40C3-B08E-FE9BDAA69383}" type="slidenum">
              <a:rPr lang="en-US" smtClean="0"/>
              <a:t>‹#›</a:t>
            </a:fld>
            <a:endParaRPr lang="en-US" dirty="0"/>
          </a:p>
        </p:txBody>
      </p:sp>
    </p:spTree>
    <p:extLst>
      <p:ext uri="{BB962C8B-B14F-4D97-AF65-F5344CB8AC3E}">
        <p14:creationId xmlns:p14="http://schemas.microsoft.com/office/powerpoint/2010/main" val="414095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485773-E831-40C3-B08E-FE9BDAA69383}" type="slidenum">
              <a:rPr lang="en-US" smtClean="0"/>
              <a:t>3</a:t>
            </a:fld>
            <a:endParaRPr lang="en-US" dirty="0"/>
          </a:p>
        </p:txBody>
      </p:sp>
    </p:spTree>
    <p:extLst>
      <p:ext uri="{BB962C8B-B14F-4D97-AF65-F5344CB8AC3E}">
        <p14:creationId xmlns:p14="http://schemas.microsoft.com/office/powerpoint/2010/main" val="3093003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485773-E831-40C3-B08E-FE9BDAA69383}" type="slidenum">
              <a:rPr lang="en-US" smtClean="0"/>
              <a:t>9</a:t>
            </a:fld>
            <a:endParaRPr lang="en-US" dirty="0"/>
          </a:p>
        </p:txBody>
      </p:sp>
    </p:spTree>
    <p:extLst>
      <p:ext uri="{BB962C8B-B14F-4D97-AF65-F5344CB8AC3E}">
        <p14:creationId xmlns:p14="http://schemas.microsoft.com/office/powerpoint/2010/main" val="2933011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485773-E831-40C3-B08E-FE9BDAA69383}" type="slidenum">
              <a:rPr lang="en-US" smtClean="0"/>
              <a:t>12</a:t>
            </a:fld>
            <a:endParaRPr lang="en-US" dirty="0"/>
          </a:p>
        </p:txBody>
      </p:sp>
    </p:spTree>
    <p:extLst>
      <p:ext uri="{BB962C8B-B14F-4D97-AF65-F5344CB8AC3E}">
        <p14:creationId xmlns:p14="http://schemas.microsoft.com/office/powerpoint/2010/main" val="1450868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485773-E831-40C3-B08E-FE9BDAA69383}" type="slidenum">
              <a:rPr lang="en-US" smtClean="0"/>
              <a:t>13</a:t>
            </a:fld>
            <a:endParaRPr lang="en-US" dirty="0"/>
          </a:p>
        </p:txBody>
      </p:sp>
    </p:spTree>
    <p:extLst>
      <p:ext uri="{BB962C8B-B14F-4D97-AF65-F5344CB8AC3E}">
        <p14:creationId xmlns:p14="http://schemas.microsoft.com/office/powerpoint/2010/main" val="2656044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485773-E831-40C3-B08E-FE9BDAA69383}" type="slidenum">
              <a:rPr lang="en-US" smtClean="0"/>
              <a:t>19</a:t>
            </a:fld>
            <a:endParaRPr lang="en-US" dirty="0"/>
          </a:p>
        </p:txBody>
      </p:sp>
    </p:spTree>
    <p:extLst>
      <p:ext uri="{BB962C8B-B14F-4D97-AF65-F5344CB8AC3E}">
        <p14:creationId xmlns:p14="http://schemas.microsoft.com/office/powerpoint/2010/main" val="9648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316BEC-AB1A-4058-9324-07F332198D4C}"/>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640DE4BD-38C7-497D-AE63-0EC22E333932}"/>
              </a:ext>
            </a:extLst>
          </p:cNvPr>
          <p:cNvSpPr>
            <a:spLocks noGrp="1"/>
          </p:cNvSpPr>
          <p:nvPr>
            <p:ph type="ftr" sz="quarter" idx="11"/>
          </p:nvPr>
        </p:nvSpPr>
        <p:spPr/>
        <p:txBody>
          <a:bodyPr/>
          <a:lstStyle/>
          <a:p>
            <a:r>
              <a:rPr lang="en-US" dirty="0"/>
              <a:t>Sample Text</a:t>
            </a:r>
          </a:p>
        </p:txBody>
      </p:sp>
      <p:sp>
        <p:nvSpPr>
          <p:cNvPr id="4" name="Slide Number Placeholder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a:lstStyle/>
          <a:p>
            <a:fld id="{AE208ADF-3ADD-483D-A721-14E3EEE2C135}" type="slidenum">
              <a:rPr lang="en-US" smtClean="0"/>
              <a:t>‹#›</a:t>
            </a:fld>
            <a:endParaRPr lang="en-US" dirty="0"/>
          </a:p>
        </p:txBody>
      </p:sp>
      <p:sp useBgFill="1">
        <p:nvSpPr>
          <p:cNvPr id="5" name="Rectangle 4">
            <a:extLst>
              <a:ext uri="{FF2B5EF4-FFF2-40B4-BE49-F238E27FC236}">
                <a16:creationId xmlns:a16="http://schemas.microsoft.com/office/drawing/2014/main" id="{FE162AE6-C2BA-4446-A2D9-41A8F1A6153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ectangle 6">
            <a:extLst>
              <a:ext uri="{FF2B5EF4-FFF2-40B4-BE49-F238E27FC236}">
                <a16:creationId xmlns:a16="http://schemas.microsoft.com/office/drawing/2014/main" id="{7A267802-5F0D-4EE1-AF9D-EF2E4F23C392}"/>
              </a:ext>
              <a:ext uri="{C183D7F6-B498-43B3-948B-1728B52AA6E4}">
                <adec:decorative xmlns:adec="http://schemas.microsoft.com/office/drawing/2017/decorative" val="1"/>
              </a:ext>
            </a:extLst>
          </p:cNvPr>
          <p:cNvSpPr/>
          <p:nvPr userDrawn="1"/>
        </p:nvSpPr>
        <p:spPr>
          <a:xfrm>
            <a:off x="1775" y="0"/>
            <a:ext cx="43861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FB728D93-929A-4CAF-A102-3C217E9170B1}"/>
              </a:ext>
            </a:extLst>
          </p:cNvPr>
          <p:cNvSpPr>
            <a:spLocks noGrp="1"/>
          </p:cNvSpPr>
          <p:nvPr>
            <p:ph type="ctrTitle"/>
          </p:nvPr>
        </p:nvSpPr>
        <p:spPr>
          <a:xfrm>
            <a:off x="684361" y="428903"/>
            <a:ext cx="3071005" cy="3051391"/>
          </a:xfrm>
        </p:spPr>
        <p:txBody>
          <a:bodyPr anchor="b">
            <a:normAutofit/>
          </a:bodyPr>
          <a:lstStyle>
            <a:lvl1pPr algn="ctr">
              <a:lnSpc>
                <a:spcPct val="90000"/>
              </a:lnSpc>
              <a:defRPr>
                <a:solidFill>
                  <a:schemeClr val="tx2"/>
                </a:solidFill>
              </a:defRPr>
            </a:lvl1pPr>
          </a:lstStyle>
          <a:p>
            <a:pPr>
              <a:tabLst>
                <a:tab pos="3370263" algn="l"/>
              </a:tabLst>
            </a:pPr>
            <a:r>
              <a:rPr lang="en-US" sz="4000">
                <a:solidFill>
                  <a:schemeClr val="tx2">
                    <a:alpha val="75000"/>
                  </a:schemeClr>
                </a:solidFill>
              </a:rPr>
              <a:t>Click to edit Master title style</a:t>
            </a:r>
            <a:endParaRPr lang="en-US" sz="4000" dirty="0">
              <a:solidFill>
                <a:schemeClr val="tx2">
                  <a:alpha val="75000"/>
                </a:schemeClr>
              </a:solidFill>
            </a:endParaRPr>
          </a:p>
        </p:txBody>
      </p:sp>
      <p:sp>
        <p:nvSpPr>
          <p:cNvPr id="9" name="Subtitle 2">
            <a:extLst>
              <a:ext uri="{FF2B5EF4-FFF2-40B4-BE49-F238E27FC236}">
                <a16:creationId xmlns:a16="http://schemas.microsoft.com/office/drawing/2014/main" id="{B81702E9-0038-4210-9FAB-E76C1EF85C4F}"/>
              </a:ext>
            </a:extLst>
          </p:cNvPr>
          <p:cNvSpPr>
            <a:spLocks noGrp="1"/>
          </p:cNvSpPr>
          <p:nvPr>
            <p:ph type="subTitle" idx="1" hasCustomPrompt="1"/>
          </p:nvPr>
        </p:nvSpPr>
        <p:spPr>
          <a:xfrm>
            <a:off x="744876" y="5116529"/>
            <a:ext cx="2948684" cy="955497"/>
          </a:xfrm>
        </p:spPr>
        <p:txBody>
          <a:bodyPr>
            <a:normAutofit/>
          </a:bodyPr>
          <a:lstStyle>
            <a:lvl1pPr marL="0" indent="0" algn="ctr">
              <a:lnSpc>
                <a:spcPct val="150000"/>
              </a:lnSpc>
              <a:buNone/>
              <a:defRPr sz="1600" cap="all" spc="600" baseline="0">
                <a:solidFill>
                  <a:schemeClr val="tx2"/>
                </a:solidFill>
              </a:defRPr>
            </a:lvl1pPr>
          </a:lstStyle>
          <a:p>
            <a:r>
              <a:rPr lang="en-US" dirty="0">
                <a:solidFill>
                  <a:schemeClr val="tx2"/>
                </a:solidFill>
              </a:rPr>
              <a:t>subtitle</a:t>
            </a:r>
          </a:p>
        </p:txBody>
      </p:sp>
      <p:sp>
        <p:nvSpPr>
          <p:cNvPr id="10" name="Freeform: Shape 9">
            <a:extLst>
              <a:ext uri="{FF2B5EF4-FFF2-40B4-BE49-F238E27FC236}">
                <a16:creationId xmlns:a16="http://schemas.microsoft.com/office/drawing/2014/main" id="{13E1655C-FA7C-42D9-8EE1-E7CF6988A050}"/>
              </a:ext>
              <a:ext uri="{C183D7F6-B498-43B3-948B-1728B52AA6E4}">
                <adec:decorative xmlns:adec="http://schemas.microsoft.com/office/drawing/2017/decorative" val="1"/>
              </a:ext>
            </a:extLst>
          </p:cNvPr>
          <p:cNvSpPr/>
          <p:nvPr userDrawn="1"/>
        </p:nvSpPr>
        <p:spPr>
          <a:xfrm rot="13547565" flipH="1">
            <a:off x="1747479" y="3853642"/>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dirty="0"/>
          </a:p>
        </p:txBody>
      </p:sp>
      <p:sp>
        <p:nvSpPr>
          <p:cNvPr id="12" name="Picture Placeholder 11">
            <a:extLst>
              <a:ext uri="{FF2B5EF4-FFF2-40B4-BE49-F238E27FC236}">
                <a16:creationId xmlns:a16="http://schemas.microsoft.com/office/drawing/2014/main" id="{46441E9C-E7AE-4B2E-A8FF-F364980D9036}"/>
              </a:ext>
            </a:extLst>
          </p:cNvPr>
          <p:cNvSpPr>
            <a:spLocks noGrp="1"/>
          </p:cNvSpPr>
          <p:nvPr>
            <p:ph type="pic" sz="quarter" idx="13"/>
          </p:nvPr>
        </p:nvSpPr>
        <p:spPr>
          <a:xfrm>
            <a:off x="4383024" y="0"/>
            <a:ext cx="7808976" cy="6858000"/>
          </a:xfrm>
          <a:solidFill>
            <a:schemeClr val="bg2">
              <a:lumMod val="50000"/>
              <a:lumOff val="50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2171283408"/>
      </p:ext>
    </p:extLst>
  </p:cSld>
  <p:clrMapOvr>
    <a:masterClrMapping/>
  </p:clrMapOvr>
  <p:extLst>
    <p:ext uri="{DCECCB84-F9BA-43D5-87BE-67443E8EF086}">
      <p15:sldGuideLst xmlns:p15="http://schemas.microsoft.com/office/powerpoint/2012/main">
        <p15:guide id="1" pos="2760"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A6C1-54BB-40E1-859F-0C6DA1525727}"/>
              </a:ext>
            </a:extLst>
          </p:cNvPr>
          <p:cNvSpPr>
            <a:spLocks noGrp="1"/>
          </p:cNvSpPr>
          <p:nvPr>
            <p:ph type="title"/>
          </p:nvPr>
        </p:nvSpPr>
        <p:spPr>
          <a:xfrm>
            <a:off x="839788" y="665629"/>
            <a:ext cx="10515600" cy="81899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A1EEBE1-2D73-4E5F-A8DD-593B79D184F6}"/>
              </a:ext>
            </a:extLst>
          </p:cNvPr>
          <p:cNvSpPr>
            <a:spLocks noGrp="1"/>
          </p:cNvSpPr>
          <p:nvPr>
            <p:ph type="body" idx="1"/>
          </p:nvPr>
        </p:nvSpPr>
        <p:spPr>
          <a:xfrm>
            <a:off x="836612" y="1806039"/>
            <a:ext cx="5157787" cy="584548"/>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45328A-A6CB-4A40-806F-E68606FC7CFB}"/>
              </a:ext>
            </a:extLst>
          </p:cNvPr>
          <p:cNvSpPr>
            <a:spLocks noGrp="1"/>
          </p:cNvSpPr>
          <p:nvPr>
            <p:ph sz="half" idx="2"/>
          </p:nvPr>
        </p:nvSpPr>
        <p:spPr>
          <a:xfrm>
            <a:off x="839788" y="2390588"/>
            <a:ext cx="5157787" cy="3751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730D26-BCC4-4CE4-9273-69B4E36D39FC}"/>
              </a:ext>
            </a:extLst>
          </p:cNvPr>
          <p:cNvSpPr>
            <a:spLocks noGrp="1"/>
          </p:cNvSpPr>
          <p:nvPr>
            <p:ph type="body" sz="quarter" idx="3"/>
          </p:nvPr>
        </p:nvSpPr>
        <p:spPr>
          <a:xfrm>
            <a:off x="6169024" y="1806038"/>
            <a:ext cx="5183188" cy="584549"/>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832694-AE69-4399-B6B4-3F0CBD297CD8}"/>
              </a:ext>
            </a:extLst>
          </p:cNvPr>
          <p:cNvSpPr>
            <a:spLocks noGrp="1"/>
          </p:cNvSpPr>
          <p:nvPr>
            <p:ph sz="quarter" idx="4"/>
          </p:nvPr>
        </p:nvSpPr>
        <p:spPr>
          <a:xfrm>
            <a:off x="6169024" y="2390588"/>
            <a:ext cx="5183188" cy="3751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1" name="Date Placeholder 3">
            <a:extLst>
              <a:ext uri="{FF2B5EF4-FFF2-40B4-BE49-F238E27FC236}">
                <a16:creationId xmlns:a16="http://schemas.microsoft.com/office/drawing/2014/main" id="{C1B2486D-C49D-471B-8F3B-AF6048949D8A}"/>
              </a:ext>
            </a:extLst>
          </p:cNvPr>
          <p:cNvSpPr>
            <a:spLocks noGrp="1"/>
          </p:cNvSpPr>
          <p:nvPr>
            <p:ph type="dt" sz="half" idx="10"/>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3" name="Footer Placeholder 4">
            <a:extLst>
              <a:ext uri="{FF2B5EF4-FFF2-40B4-BE49-F238E27FC236}">
                <a16:creationId xmlns:a16="http://schemas.microsoft.com/office/drawing/2014/main" id="{CF226F4B-CA41-4C71-97F3-1B7E442A2365}"/>
              </a:ext>
            </a:extLst>
          </p:cNvPr>
          <p:cNvSpPr>
            <a:spLocks noGrp="1"/>
          </p:cNvSpPr>
          <p:nvPr>
            <p:ph type="ftr" sz="quarter" idx="11"/>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4" name="Slide Number Placeholder 5">
            <a:extLst>
              <a:ext uri="{FF2B5EF4-FFF2-40B4-BE49-F238E27FC236}">
                <a16:creationId xmlns:a16="http://schemas.microsoft.com/office/drawing/2014/main" id="{0316A3FD-0E7B-4247-AA4F-93E7E99EFBFA}"/>
              </a:ext>
            </a:extLst>
          </p:cNvPr>
          <p:cNvSpPr>
            <a:spLocks noGrp="1"/>
          </p:cNvSpPr>
          <p:nvPr>
            <p:ph type="sldNum" sz="quarter" idx="12"/>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10274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A6C1-54BB-40E1-859F-0C6DA1525727}"/>
              </a:ext>
            </a:extLst>
          </p:cNvPr>
          <p:cNvSpPr>
            <a:spLocks noGrp="1"/>
          </p:cNvSpPr>
          <p:nvPr>
            <p:ph type="title"/>
          </p:nvPr>
        </p:nvSpPr>
        <p:spPr>
          <a:xfrm>
            <a:off x="839788" y="665629"/>
            <a:ext cx="10515600" cy="81899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A1EEBE1-2D73-4E5F-A8DD-593B79D184F6}"/>
              </a:ext>
            </a:extLst>
          </p:cNvPr>
          <p:cNvSpPr>
            <a:spLocks noGrp="1"/>
          </p:cNvSpPr>
          <p:nvPr>
            <p:ph type="body" idx="1"/>
          </p:nvPr>
        </p:nvSpPr>
        <p:spPr>
          <a:xfrm>
            <a:off x="836612" y="1806039"/>
            <a:ext cx="3200400" cy="584548"/>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45328A-A6CB-4A40-806F-E68606FC7CFB}"/>
              </a:ext>
            </a:extLst>
          </p:cNvPr>
          <p:cNvSpPr>
            <a:spLocks noGrp="1"/>
          </p:cNvSpPr>
          <p:nvPr>
            <p:ph sz="half" idx="2"/>
          </p:nvPr>
        </p:nvSpPr>
        <p:spPr>
          <a:xfrm>
            <a:off x="839788" y="2390588"/>
            <a:ext cx="3200400" cy="3751268"/>
          </a:xfrm>
        </p:spPr>
        <p:txBody>
          <a:bodyPr>
            <a:normAutofit/>
          </a:bodyPr>
          <a:lstStyle>
            <a:lvl1pPr>
              <a:defRPr sz="20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730D26-BCC4-4CE4-9273-69B4E36D39FC}"/>
              </a:ext>
            </a:extLst>
          </p:cNvPr>
          <p:cNvSpPr>
            <a:spLocks noGrp="1"/>
          </p:cNvSpPr>
          <p:nvPr>
            <p:ph type="body" sz="quarter" idx="3"/>
          </p:nvPr>
        </p:nvSpPr>
        <p:spPr>
          <a:xfrm>
            <a:off x="4495800" y="1800575"/>
            <a:ext cx="3200400" cy="584549"/>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832694-AE69-4399-B6B4-3F0CBD297CD8}"/>
              </a:ext>
            </a:extLst>
          </p:cNvPr>
          <p:cNvSpPr>
            <a:spLocks noGrp="1"/>
          </p:cNvSpPr>
          <p:nvPr>
            <p:ph sz="quarter" idx="4"/>
          </p:nvPr>
        </p:nvSpPr>
        <p:spPr>
          <a:xfrm>
            <a:off x="4495800" y="2385125"/>
            <a:ext cx="3200400" cy="3751268"/>
          </a:xfrm>
        </p:spPr>
        <p:txBody>
          <a:bodyPr>
            <a:normAutofit/>
          </a:bodyPr>
          <a:lstStyle>
            <a:lvl1pPr>
              <a:defRPr sz="20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266A9EA3-4B2B-44BD-8135-846BF602669B}"/>
              </a:ext>
            </a:extLst>
          </p:cNvPr>
          <p:cNvSpPr>
            <a:spLocks noGrp="1"/>
          </p:cNvSpPr>
          <p:nvPr>
            <p:ph type="body" sz="quarter" idx="13"/>
          </p:nvPr>
        </p:nvSpPr>
        <p:spPr>
          <a:xfrm>
            <a:off x="8151814" y="1802952"/>
            <a:ext cx="3200400" cy="584549"/>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5">
            <a:extLst>
              <a:ext uri="{FF2B5EF4-FFF2-40B4-BE49-F238E27FC236}">
                <a16:creationId xmlns:a16="http://schemas.microsoft.com/office/drawing/2014/main" id="{01C28FB9-37EE-45F6-9277-9FEC0E6CEB23}"/>
              </a:ext>
            </a:extLst>
          </p:cNvPr>
          <p:cNvSpPr>
            <a:spLocks noGrp="1"/>
          </p:cNvSpPr>
          <p:nvPr>
            <p:ph sz="quarter" idx="14"/>
          </p:nvPr>
        </p:nvSpPr>
        <p:spPr>
          <a:xfrm>
            <a:off x="8151814" y="2387502"/>
            <a:ext cx="3200400" cy="3751268"/>
          </a:xfrm>
        </p:spPr>
        <p:txBody>
          <a:bodyPr>
            <a:normAutofit/>
          </a:bodyPr>
          <a:lstStyle>
            <a:lvl1pPr>
              <a:defRPr sz="20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a:extLst>
              <a:ext uri="{FF2B5EF4-FFF2-40B4-BE49-F238E27FC236}">
                <a16:creationId xmlns:a16="http://schemas.microsoft.com/office/drawing/2014/main" id="{5965917B-0400-40F0-91DA-4F97FE7238EB}"/>
              </a:ext>
            </a:extLst>
          </p:cNvPr>
          <p:cNvSpPr>
            <a:spLocks noGrp="1"/>
          </p:cNvSpPr>
          <p:nvPr>
            <p:ph type="dt" sz="half" idx="15"/>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6" name="Footer Placeholder 4">
            <a:extLst>
              <a:ext uri="{FF2B5EF4-FFF2-40B4-BE49-F238E27FC236}">
                <a16:creationId xmlns:a16="http://schemas.microsoft.com/office/drawing/2014/main" id="{564A176B-530D-46DF-8C22-CB3E325D3F2B}"/>
              </a:ext>
            </a:extLst>
          </p:cNvPr>
          <p:cNvSpPr>
            <a:spLocks noGrp="1"/>
          </p:cNvSpPr>
          <p:nvPr>
            <p:ph type="ftr" sz="quarter" idx="16"/>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7" name="Slide Number Placeholder 5">
            <a:extLst>
              <a:ext uri="{FF2B5EF4-FFF2-40B4-BE49-F238E27FC236}">
                <a16:creationId xmlns:a16="http://schemas.microsoft.com/office/drawing/2014/main" id="{464458CC-87E8-440C-A9E9-D8E1E0B49373}"/>
              </a:ext>
            </a:extLst>
          </p:cNvPr>
          <p:cNvSpPr>
            <a:spLocks noGrp="1"/>
          </p:cNvSpPr>
          <p:nvPr>
            <p:ph type="sldNum" sz="quarter" idx="17"/>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973501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6D479CE-2DE1-4800-948F-385C3CF2080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7">
            <a:extLst>
              <a:ext uri="{FF2B5EF4-FFF2-40B4-BE49-F238E27FC236}">
                <a16:creationId xmlns:a16="http://schemas.microsoft.com/office/drawing/2014/main" id="{F2DE27B3-A066-47FC-9ACB-6CB080C41199}"/>
              </a:ext>
            </a:extLst>
          </p:cNvPr>
          <p:cNvSpPr>
            <a:spLocks noGrp="1"/>
          </p:cNvSpPr>
          <p:nvPr>
            <p:ph type="title"/>
          </p:nvPr>
        </p:nvSpPr>
        <p:spPr>
          <a:xfrm>
            <a:off x="647701" y="1375939"/>
            <a:ext cx="5448300" cy="1240966"/>
          </a:xfrm>
        </p:spPr>
        <p:txBody>
          <a:bodyPr anchor="ctr">
            <a:normAutofit/>
          </a:bodyPr>
          <a:lstStyle>
            <a:lvl1pPr algn="l">
              <a:defRPr/>
            </a:lvl1pPr>
          </a:lstStyle>
          <a:p>
            <a:pPr algn="ctr"/>
            <a:r>
              <a:rPr lang="en-US"/>
              <a:t>Click to edit Master title style</a:t>
            </a:r>
            <a:endParaRPr lang="en-US" dirty="0"/>
          </a:p>
        </p:txBody>
      </p:sp>
      <p:sp>
        <p:nvSpPr>
          <p:cNvPr id="8" name="Content Placeholder 8">
            <a:extLst>
              <a:ext uri="{FF2B5EF4-FFF2-40B4-BE49-F238E27FC236}">
                <a16:creationId xmlns:a16="http://schemas.microsoft.com/office/drawing/2014/main" id="{0B2E2283-471F-4157-98F4-1943DA10BBDB}"/>
              </a:ext>
            </a:extLst>
          </p:cNvPr>
          <p:cNvSpPr>
            <a:spLocks noGrp="1"/>
          </p:cNvSpPr>
          <p:nvPr>
            <p:ph idx="1"/>
          </p:nvPr>
        </p:nvSpPr>
        <p:spPr>
          <a:xfrm>
            <a:off x="635001" y="2688119"/>
            <a:ext cx="5115674" cy="3507457"/>
          </a:xfrm>
        </p:spPr>
        <p:txBody>
          <a:bodyPr>
            <a:normAutofit/>
          </a:bodyPr>
          <a:lstStyle>
            <a:lvl1pPr marL="0" indent="0">
              <a:buNone/>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0F58127D-BBD9-4655-BEA6-9102178578CA}"/>
              </a:ext>
            </a:extLst>
          </p:cNvPr>
          <p:cNvSpPr>
            <a:spLocks noGrp="1"/>
          </p:cNvSpPr>
          <p:nvPr>
            <p:ph type="pic" sz="quarter" idx="13"/>
          </p:nvPr>
        </p:nvSpPr>
        <p:spPr>
          <a:xfrm>
            <a:off x="6748272" y="658368"/>
            <a:ext cx="4809744" cy="2606040"/>
          </a:xfrm>
          <a:solidFill>
            <a:schemeClr val="bg2">
              <a:lumMod val="50000"/>
              <a:lumOff val="50000"/>
            </a:schemeClr>
          </a:solidFill>
        </p:spPr>
        <p:txBody>
          <a:bodyPr/>
          <a:lstStyle/>
          <a:p>
            <a:r>
              <a:rPr lang="en-US"/>
              <a:t>Click icon to add picture</a:t>
            </a:r>
            <a:endParaRPr lang="en-US" dirty="0"/>
          </a:p>
        </p:txBody>
      </p:sp>
      <p:sp>
        <p:nvSpPr>
          <p:cNvPr id="13" name="Picture Placeholder 11">
            <a:extLst>
              <a:ext uri="{FF2B5EF4-FFF2-40B4-BE49-F238E27FC236}">
                <a16:creationId xmlns:a16="http://schemas.microsoft.com/office/drawing/2014/main" id="{C4E959CE-E323-4F7E-9D53-6DE5DD86507E}"/>
              </a:ext>
            </a:extLst>
          </p:cNvPr>
          <p:cNvSpPr>
            <a:spLocks noGrp="1"/>
          </p:cNvSpPr>
          <p:nvPr>
            <p:ph type="pic" sz="quarter" idx="14"/>
          </p:nvPr>
        </p:nvSpPr>
        <p:spPr>
          <a:xfrm>
            <a:off x="6748272" y="3584448"/>
            <a:ext cx="4809744" cy="2606040"/>
          </a:xfrm>
          <a:solidFill>
            <a:schemeClr val="bg2">
              <a:lumMod val="50000"/>
              <a:lumOff val="50000"/>
            </a:schemeClr>
          </a:solidFill>
        </p:spPr>
        <p:txBody>
          <a:bodyPr/>
          <a:lstStyle/>
          <a:p>
            <a:r>
              <a:rPr lang="en-US"/>
              <a:t>Click icon to add picture</a:t>
            </a:r>
            <a:endParaRPr lang="en-US" dirty="0"/>
          </a:p>
        </p:txBody>
      </p:sp>
      <p:sp>
        <p:nvSpPr>
          <p:cNvPr id="15" name="Freeform: Shape 14">
            <a:extLst>
              <a:ext uri="{FF2B5EF4-FFF2-40B4-BE49-F238E27FC236}">
                <a16:creationId xmlns:a16="http://schemas.microsoft.com/office/drawing/2014/main" id="{65F4C50B-50BD-44F1-9148-992E83F5B874}"/>
              </a:ext>
              <a:ext uri="{C183D7F6-B498-43B3-948B-1728B52AA6E4}">
                <adec:decorative xmlns:adec="http://schemas.microsoft.com/office/drawing/2017/decorative" val="1"/>
              </a:ext>
            </a:extLst>
          </p:cNvPr>
          <p:cNvSpPr/>
          <p:nvPr userDrawn="1"/>
        </p:nvSpPr>
        <p:spPr>
          <a:xfrm flipH="1">
            <a:off x="825809"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dirty="0"/>
          </a:p>
        </p:txBody>
      </p:sp>
      <p:sp>
        <p:nvSpPr>
          <p:cNvPr id="20" name="Date Placeholder 3">
            <a:extLst>
              <a:ext uri="{FF2B5EF4-FFF2-40B4-BE49-F238E27FC236}">
                <a16:creationId xmlns:a16="http://schemas.microsoft.com/office/drawing/2014/main" id="{9764E3EF-900F-4400-84C4-63FBEBB8794A}"/>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21" name="Footer Placeholder 4">
            <a:extLst>
              <a:ext uri="{FF2B5EF4-FFF2-40B4-BE49-F238E27FC236}">
                <a16:creationId xmlns:a16="http://schemas.microsoft.com/office/drawing/2014/main" id="{3E1CB21E-42E2-4942-BCAD-66952AABB826}"/>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22" name="Slide Number Placeholder 5">
            <a:extLst>
              <a:ext uri="{FF2B5EF4-FFF2-40B4-BE49-F238E27FC236}">
                <a16:creationId xmlns:a16="http://schemas.microsoft.com/office/drawing/2014/main" id="{ABDF6841-1F86-481B-A857-4E5AC2672605}"/>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894128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2FD219BD-0F2E-4CDF-AEB4-C1D73E0F1DCA}"/>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5">
            <a:extLst>
              <a:ext uri="{FF2B5EF4-FFF2-40B4-BE49-F238E27FC236}">
                <a16:creationId xmlns:a16="http://schemas.microsoft.com/office/drawing/2014/main" id="{1A909C9B-71E1-4575-BD94-8C51142F0AB6}"/>
              </a:ext>
            </a:extLst>
          </p:cNvPr>
          <p:cNvSpPr>
            <a:spLocks noGrp="1"/>
          </p:cNvSpPr>
          <p:nvPr>
            <p:ph type="title"/>
          </p:nvPr>
        </p:nvSpPr>
        <p:spPr>
          <a:xfrm>
            <a:off x="485775" y="647700"/>
            <a:ext cx="3680395" cy="1403343"/>
          </a:xfrm>
        </p:spPr>
        <p:txBody>
          <a:bodyPr anchor="ctr">
            <a:normAutofit/>
          </a:bodyPr>
          <a:lstStyle>
            <a:lvl1pPr algn="ctr">
              <a:defRPr/>
            </a:lvl1pPr>
          </a:lstStyle>
          <a:p>
            <a:pPr algn="ctr"/>
            <a:r>
              <a:rPr lang="en-US"/>
              <a:t>Click to edit Master title style</a:t>
            </a:r>
            <a:endParaRPr lang="en-US" dirty="0"/>
          </a:p>
        </p:txBody>
      </p:sp>
      <p:sp>
        <p:nvSpPr>
          <p:cNvPr id="8" name="Content Placeholder 16">
            <a:extLst>
              <a:ext uri="{FF2B5EF4-FFF2-40B4-BE49-F238E27FC236}">
                <a16:creationId xmlns:a16="http://schemas.microsoft.com/office/drawing/2014/main" id="{3B6580BC-B32B-4393-8B19-2B3F6B90F37D}"/>
              </a:ext>
            </a:extLst>
          </p:cNvPr>
          <p:cNvSpPr>
            <a:spLocks noGrp="1"/>
          </p:cNvSpPr>
          <p:nvPr>
            <p:ph idx="1"/>
          </p:nvPr>
        </p:nvSpPr>
        <p:spPr>
          <a:xfrm>
            <a:off x="647701" y="2683104"/>
            <a:ext cx="3364358" cy="3673245"/>
          </a:xfrm>
        </p:spPr>
        <p:txBody>
          <a:bodyPr>
            <a:normAutofit/>
          </a:bodyPr>
          <a:lstStyle>
            <a:lvl1pPr marL="0" indent="0" algn="ctr">
              <a:buNone/>
              <a:defRPr/>
            </a:lvl1pPr>
          </a:lstStyle>
          <a:p>
            <a:pPr lvl="0"/>
            <a:r>
              <a:rPr lang="en-US"/>
              <a:t>Click to edit Master text styles</a:t>
            </a:r>
          </a:p>
        </p:txBody>
      </p:sp>
      <p:sp>
        <p:nvSpPr>
          <p:cNvPr id="2" name="Date Placeholder 1">
            <a:extLst>
              <a:ext uri="{FF2B5EF4-FFF2-40B4-BE49-F238E27FC236}">
                <a16:creationId xmlns:a16="http://schemas.microsoft.com/office/drawing/2014/main" id="{5E316BEC-AB1A-4058-9324-07F332198D4C}"/>
              </a:ext>
            </a:extLst>
          </p:cNvPr>
          <p:cNvSpPr>
            <a:spLocks noGrp="1"/>
          </p:cNvSpPr>
          <p:nvPr>
            <p:ph type="dt" sz="half" idx="10"/>
          </p:nvPr>
        </p:nvSpPr>
        <p:spPr/>
        <p:txBody>
          <a:bodyPr/>
          <a:lstStyle/>
          <a:p>
            <a:r>
              <a:rPr lang="en-US" dirty="0"/>
              <a:t>20XX</a:t>
            </a:r>
          </a:p>
        </p:txBody>
      </p:sp>
      <p:sp>
        <p:nvSpPr>
          <p:cNvPr id="11" name="Picture Placeholder 10">
            <a:extLst>
              <a:ext uri="{FF2B5EF4-FFF2-40B4-BE49-F238E27FC236}">
                <a16:creationId xmlns:a16="http://schemas.microsoft.com/office/drawing/2014/main" id="{CB07FB4E-AACE-4322-82D4-4DA4A8161644}"/>
              </a:ext>
            </a:extLst>
          </p:cNvPr>
          <p:cNvSpPr>
            <a:spLocks noGrp="1"/>
          </p:cNvSpPr>
          <p:nvPr>
            <p:ph type="pic" sz="quarter" idx="13"/>
          </p:nvPr>
        </p:nvSpPr>
        <p:spPr>
          <a:xfrm>
            <a:off x="4575048" y="0"/>
            <a:ext cx="7616952" cy="6858000"/>
          </a:xfrm>
          <a:solidFill>
            <a:schemeClr val="bg2">
              <a:lumMod val="50000"/>
              <a:lumOff val="50000"/>
            </a:schemeClr>
          </a:solidFill>
        </p:spPr>
        <p:txBody>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640DE4BD-38C7-497D-AE63-0EC22E333932}"/>
              </a:ext>
            </a:extLst>
          </p:cNvPr>
          <p:cNvSpPr>
            <a:spLocks noGrp="1"/>
          </p:cNvSpPr>
          <p:nvPr>
            <p:ph type="ftr" sz="quarter" idx="11"/>
          </p:nvPr>
        </p:nvSpPr>
        <p:spPr/>
        <p:txBody>
          <a:bodyPr/>
          <a:lstStyle/>
          <a:p>
            <a:r>
              <a:rPr lang="en-US" dirty="0"/>
              <a:t>Sample Text</a:t>
            </a:r>
          </a:p>
        </p:txBody>
      </p:sp>
      <p:sp>
        <p:nvSpPr>
          <p:cNvPr id="4" name="Slide Number Placeholder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a:lstStyle/>
          <a:p>
            <a:fld id="{AE208ADF-3ADD-483D-A721-14E3EEE2C135}" type="slidenum">
              <a:rPr lang="en-US" smtClean="0"/>
              <a:t>‹#›</a:t>
            </a:fld>
            <a:endParaRPr lang="en-US" dirty="0"/>
          </a:p>
        </p:txBody>
      </p:sp>
      <p:cxnSp>
        <p:nvCxnSpPr>
          <p:cNvPr id="7" name="Straight Connector 6">
            <a:extLst>
              <a:ext uri="{FF2B5EF4-FFF2-40B4-BE49-F238E27FC236}">
                <a16:creationId xmlns:a16="http://schemas.microsoft.com/office/drawing/2014/main" id="{F4CA4665-3BE9-407E-884C-8EA287083C20}"/>
              </a:ext>
              <a:ext uri="{C183D7F6-B498-43B3-948B-1728B52AA6E4}">
                <adec:decorative xmlns:adec="http://schemas.microsoft.com/office/drawing/2017/decorative" val="1"/>
              </a:ext>
            </a:extLst>
          </p:cNvPr>
          <p:cNvCxnSpPr>
            <a:cxnSpLocks/>
          </p:cNvCxnSpPr>
          <p:nvPr userDrawn="1"/>
        </p:nvCxnSpPr>
        <p:spPr>
          <a:xfrm>
            <a:off x="1152099" y="2302005"/>
            <a:ext cx="2253018" cy="0"/>
          </a:xfrm>
          <a:prstGeom prst="line">
            <a:avLst/>
          </a:prstGeom>
          <a:ln w="19050">
            <a:solidFill>
              <a:schemeClr val="accent1">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069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81C62-6E66-44D5-83D2-BADCC7373CD2}"/>
              </a:ext>
            </a:extLst>
          </p:cNvPr>
          <p:cNvSpPr>
            <a:spLocks noGrp="1"/>
          </p:cNvSpPr>
          <p:nvPr>
            <p:ph type="ctrTitle"/>
          </p:nvPr>
        </p:nvSpPr>
        <p:spPr>
          <a:xfrm>
            <a:off x="1838113" y="2851343"/>
            <a:ext cx="8490581" cy="1746195"/>
          </a:xfrm>
        </p:spPr>
        <p:txBody>
          <a:bodyPr anchor="b">
            <a:normAutofit/>
          </a:bodyPr>
          <a:lstStyle>
            <a:lvl1pPr algn="ctr">
              <a:lnSpc>
                <a:spcPct val="90000"/>
              </a:lnSpc>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60A7876-9D0C-4685-8088-6FED23C9B8F7}"/>
              </a:ext>
            </a:extLst>
          </p:cNvPr>
          <p:cNvSpPr>
            <a:spLocks noGrp="1"/>
          </p:cNvSpPr>
          <p:nvPr>
            <p:ph type="subTitle" idx="1"/>
          </p:nvPr>
        </p:nvSpPr>
        <p:spPr>
          <a:xfrm>
            <a:off x="2767350" y="4846921"/>
            <a:ext cx="6632107" cy="951488"/>
          </a:xfrm>
        </p:spPr>
        <p:txBody>
          <a:bodyPr>
            <a:normAutofit/>
          </a:bodyPr>
          <a:lstStyle>
            <a:lvl1pPr marL="0" indent="0" algn="ctr">
              <a:lnSpc>
                <a:spcPct val="150000"/>
              </a:lnSpc>
              <a:buNone/>
              <a:defRPr sz="1600" cap="all" spc="600" baseline="0">
                <a:solidFill>
                  <a:schemeClr val="tx2">
                    <a:alpha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reeform: Shape 12">
            <a:extLst>
              <a:ext uri="{FF2B5EF4-FFF2-40B4-BE49-F238E27FC236}">
                <a16:creationId xmlns:a16="http://schemas.microsoft.com/office/drawing/2014/main" id="{1E679A24-160E-440A-9984-8923BC4B8DD8}"/>
              </a:ext>
            </a:extLst>
          </p:cNvPr>
          <p:cNvSpPr/>
          <p:nvPr/>
        </p:nvSpPr>
        <p:spPr>
          <a:xfrm rot="20618895" flipH="1">
            <a:off x="5561167" y="1911565"/>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dirty="0"/>
          </a:p>
        </p:txBody>
      </p:sp>
    </p:spTree>
    <p:extLst>
      <p:ext uri="{BB962C8B-B14F-4D97-AF65-F5344CB8AC3E}">
        <p14:creationId xmlns:p14="http://schemas.microsoft.com/office/powerpoint/2010/main" val="4265066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6100-27A9-4A24-9347-29B6A9BA46D8}"/>
              </a:ext>
            </a:extLst>
          </p:cNvPr>
          <p:cNvSpPr>
            <a:spLocks noGrp="1"/>
          </p:cNvSpPr>
          <p:nvPr>
            <p:ph type="title"/>
          </p:nvPr>
        </p:nvSpPr>
        <p:spPr>
          <a:xfrm>
            <a:off x="831850" y="1709738"/>
            <a:ext cx="10515600" cy="3117186"/>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A350C3-3185-4A0E-9E1F-504D7E6E0D11}"/>
              </a:ext>
            </a:extLst>
          </p:cNvPr>
          <p:cNvSpPr>
            <a:spLocks noGrp="1"/>
          </p:cNvSpPr>
          <p:nvPr>
            <p:ph type="body" idx="1"/>
          </p:nvPr>
        </p:nvSpPr>
        <p:spPr>
          <a:xfrm>
            <a:off x="831850" y="4826924"/>
            <a:ext cx="10515600" cy="1262726"/>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47571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3902F6-08C1-4F71-90D1-FCA6563ECE29}"/>
              </a:ext>
            </a:extLst>
          </p:cNvPr>
          <p:cNvSpPr>
            <a:spLocks noGrp="1"/>
          </p:cNvSpPr>
          <p:nvPr>
            <p:ph sz="half" idx="1"/>
          </p:nvPr>
        </p:nvSpPr>
        <p:spPr>
          <a:xfrm>
            <a:off x="838200" y="1811756"/>
            <a:ext cx="5181600" cy="4365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9FB0FE5-5497-4854-B57F-7955ADCBCDA4}"/>
              </a:ext>
            </a:extLst>
          </p:cNvPr>
          <p:cNvSpPr>
            <a:spLocks noGrp="1"/>
          </p:cNvSpPr>
          <p:nvPr>
            <p:ph sz="half" idx="2"/>
          </p:nvPr>
        </p:nvSpPr>
        <p:spPr>
          <a:xfrm>
            <a:off x="6172200" y="1811756"/>
            <a:ext cx="5181600" cy="4365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BB698B4-B17B-4FAB-894D-5400BDEC9891}"/>
              </a:ext>
            </a:extLst>
          </p:cNvPr>
          <p:cNvSpPr>
            <a:spLocks noGrp="1"/>
          </p:cNvSpPr>
          <p:nvPr>
            <p:ph type="title"/>
          </p:nvPr>
        </p:nvSpPr>
        <p:spPr/>
        <p:txBody>
          <a:body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FBF5B355-1608-4ECA-8C03-3ABD722BC611}"/>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868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588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37465-F6D9-414A-9829-B2793D3A51BE}"/>
              </a:ext>
            </a:extLst>
          </p:cNvPr>
          <p:cNvSpPr>
            <a:spLocks noGrp="1"/>
          </p:cNvSpPr>
          <p:nvPr>
            <p:ph type="title"/>
          </p:nvPr>
        </p:nvSpPr>
        <p:spPr>
          <a:xfrm>
            <a:off x="839788" y="647698"/>
            <a:ext cx="4061821" cy="1558558"/>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635B2F-EF96-4A99-8082-911D63A37A0A}"/>
              </a:ext>
            </a:extLst>
          </p:cNvPr>
          <p:cNvSpPr>
            <a:spLocks noGrp="1"/>
          </p:cNvSpPr>
          <p:nvPr>
            <p:ph idx="1"/>
          </p:nvPr>
        </p:nvSpPr>
        <p:spPr>
          <a:xfrm>
            <a:off x="5183188" y="647699"/>
            <a:ext cx="6172200" cy="52133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25EE3AB-F64B-4276-8303-CAE4B4F1D78C}"/>
              </a:ext>
            </a:extLst>
          </p:cNvPr>
          <p:cNvSpPr>
            <a:spLocks noGrp="1"/>
          </p:cNvSpPr>
          <p:nvPr>
            <p:ph type="body" sz="half" idx="2"/>
          </p:nvPr>
        </p:nvSpPr>
        <p:spPr>
          <a:xfrm>
            <a:off x="839788" y="2206256"/>
            <a:ext cx="4061821" cy="36627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18936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43B7E-262A-4834-9437-C20690BF2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9FC6C5-CFC6-43FC-9CD2-EB131734FA83}"/>
              </a:ext>
            </a:extLst>
          </p:cNvPr>
          <p:cNvSpPr>
            <a:spLocks noGrp="1"/>
          </p:cNvSpPr>
          <p:nvPr>
            <p:ph type="pic" idx="1"/>
          </p:nvPr>
        </p:nvSpPr>
        <p:spPr>
          <a:xfrm>
            <a:off x="5183188" y="867985"/>
            <a:ext cx="6172200" cy="49930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DCAD41B-4C7D-4884-B895-CFDA0A4479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81369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65A6970-043A-47D8-B545-755078B0D7E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7">
            <a:extLst>
              <a:ext uri="{FF2B5EF4-FFF2-40B4-BE49-F238E27FC236}">
                <a16:creationId xmlns:a16="http://schemas.microsoft.com/office/drawing/2014/main" id="{86AC1DD3-428F-4C39-A551-E13ABD51BDBF}"/>
              </a:ext>
            </a:extLst>
          </p:cNvPr>
          <p:cNvSpPr>
            <a:spLocks noGrp="1"/>
          </p:cNvSpPr>
          <p:nvPr>
            <p:ph type="title"/>
          </p:nvPr>
        </p:nvSpPr>
        <p:spPr>
          <a:xfrm>
            <a:off x="647699" y="647700"/>
            <a:ext cx="3483421" cy="2866599"/>
          </a:xfrm>
        </p:spPr>
        <p:txBody>
          <a:bodyPr>
            <a:normAutofit/>
          </a:bodyPr>
          <a:lstStyle/>
          <a:p>
            <a:pPr algn="r"/>
            <a:r>
              <a:rPr lang="en-US"/>
              <a:t>Click to edit Master title style</a:t>
            </a:r>
            <a:endParaRPr lang="en-US" dirty="0"/>
          </a:p>
        </p:txBody>
      </p:sp>
      <p:cxnSp>
        <p:nvCxnSpPr>
          <p:cNvPr id="7" name="Straight Connector 6">
            <a:extLst>
              <a:ext uri="{FF2B5EF4-FFF2-40B4-BE49-F238E27FC236}">
                <a16:creationId xmlns:a16="http://schemas.microsoft.com/office/drawing/2014/main" id="{0661C8BF-A13F-41C7-AD96-FF1FF2487316}"/>
              </a:ext>
              <a:ext uri="{C183D7F6-B498-43B3-948B-1728B52AA6E4}">
                <adec:decorative xmlns:adec="http://schemas.microsoft.com/office/drawing/2017/decorative" val="1"/>
              </a:ext>
            </a:extLst>
          </p:cNvPr>
          <p:cNvCxnSpPr>
            <a:cxnSpLocks/>
          </p:cNvCxnSpPr>
          <p:nvPr userDrawn="1"/>
        </p:nvCxnSpPr>
        <p:spPr>
          <a:xfrm>
            <a:off x="4572000" y="1344305"/>
            <a:ext cx="0" cy="1610436"/>
          </a:xfrm>
          <a:prstGeom prst="line">
            <a:avLst/>
          </a:prstGeom>
          <a:ln w="19050">
            <a:solidFill>
              <a:schemeClr val="accent1">
                <a:lumMod val="75000"/>
                <a:alpha val="7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8">
            <a:extLst>
              <a:ext uri="{FF2B5EF4-FFF2-40B4-BE49-F238E27FC236}">
                <a16:creationId xmlns:a16="http://schemas.microsoft.com/office/drawing/2014/main" id="{C48B2C18-58F4-4964-8F53-1A6C5CA463DE}"/>
              </a:ext>
            </a:extLst>
          </p:cNvPr>
          <p:cNvSpPr>
            <a:spLocks noGrp="1"/>
          </p:cNvSpPr>
          <p:nvPr>
            <p:ph idx="1"/>
          </p:nvPr>
        </p:nvSpPr>
        <p:spPr>
          <a:xfrm>
            <a:off x="5117909" y="647700"/>
            <a:ext cx="6401231" cy="2982604"/>
          </a:xfrm>
        </p:spPr>
        <p:txBody>
          <a:bodyPr anchor="ctr">
            <a:normAutofit/>
          </a:bodyPr>
          <a:lstStyle>
            <a:lvl1pPr marL="0" indent="0">
              <a:buNone/>
              <a:defRPr/>
            </a:lvl1pPr>
          </a:lstStyle>
          <a:p>
            <a:pPr lvl="0"/>
            <a:r>
              <a:rPr lang="en-US"/>
              <a:t>Click to edit Master text styles</a:t>
            </a:r>
          </a:p>
        </p:txBody>
      </p:sp>
      <p:sp>
        <p:nvSpPr>
          <p:cNvPr id="14" name="Picture Placeholder 13">
            <a:extLst>
              <a:ext uri="{FF2B5EF4-FFF2-40B4-BE49-F238E27FC236}">
                <a16:creationId xmlns:a16="http://schemas.microsoft.com/office/drawing/2014/main" id="{60AF7978-E274-4580-9576-25C42D06B28B}"/>
              </a:ext>
            </a:extLst>
          </p:cNvPr>
          <p:cNvSpPr>
            <a:spLocks noGrp="1"/>
          </p:cNvSpPr>
          <p:nvPr>
            <p:ph type="pic" sz="quarter" idx="13"/>
          </p:nvPr>
        </p:nvSpPr>
        <p:spPr>
          <a:xfrm>
            <a:off x="667512" y="4142232"/>
            <a:ext cx="2606040" cy="2075688"/>
          </a:xfrm>
          <a:solidFill>
            <a:schemeClr val="bg2">
              <a:lumMod val="50000"/>
              <a:lumOff val="50000"/>
            </a:schemeClr>
          </a:solidFill>
        </p:spPr>
        <p:txBody>
          <a:bodyPr/>
          <a:lstStyle/>
          <a:p>
            <a:r>
              <a:rPr lang="en-US"/>
              <a:t>Click icon to add picture</a:t>
            </a:r>
            <a:endParaRPr lang="en-US" dirty="0"/>
          </a:p>
        </p:txBody>
      </p:sp>
      <p:sp>
        <p:nvSpPr>
          <p:cNvPr id="16" name="Picture Placeholder 13">
            <a:extLst>
              <a:ext uri="{FF2B5EF4-FFF2-40B4-BE49-F238E27FC236}">
                <a16:creationId xmlns:a16="http://schemas.microsoft.com/office/drawing/2014/main" id="{C26149A3-CFBC-4F7F-B065-171177885AF8}"/>
              </a:ext>
            </a:extLst>
          </p:cNvPr>
          <p:cNvSpPr>
            <a:spLocks noGrp="1"/>
          </p:cNvSpPr>
          <p:nvPr>
            <p:ph type="pic" sz="quarter" idx="15"/>
          </p:nvPr>
        </p:nvSpPr>
        <p:spPr>
          <a:xfrm>
            <a:off x="3416041" y="4142232"/>
            <a:ext cx="2606040" cy="2075688"/>
          </a:xfrm>
          <a:solidFill>
            <a:schemeClr val="bg2">
              <a:lumMod val="50000"/>
              <a:lumOff val="50000"/>
            </a:schemeClr>
          </a:solidFill>
        </p:spPr>
        <p:txBody>
          <a:bodyPr/>
          <a:lstStyle/>
          <a:p>
            <a:r>
              <a:rPr lang="en-US"/>
              <a:t>Click icon to add picture</a:t>
            </a:r>
            <a:endParaRPr lang="en-US" dirty="0"/>
          </a:p>
        </p:txBody>
      </p:sp>
      <p:sp>
        <p:nvSpPr>
          <p:cNvPr id="17" name="Picture Placeholder 13">
            <a:extLst>
              <a:ext uri="{FF2B5EF4-FFF2-40B4-BE49-F238E27FC236}">
                <a16:creationId xmlns:a16="http://schemas.microsoft.com/office/drawing/2014/main" id="{47CA6D41-6659-4919-BF3F-FCA2AB53F4FE}"/>
              </a:ext>
            </a:extLst>
          </p:cNvPr>
          <p:cNvSpPr>
            <a:spLocks noGrp="1"/>
          </p:cNvSpPr>
          <p:nvPr>
            <p:ph type="pic" sz="quarter" idx="16"/>
          </p:nvPr>
        </p:nvSpPr>
        <p:spPr>
          <a:xfrm>
            <a:off x="6164570" y="4142232"/>
            <a:ext cx="2606040" cy="2075688"/>
          </a:xfrm>
          <a:solidFill>
            <a:schemeClr val="bg2">
              <a:lumMod val="50000"/>
              <a:lumOff val="50000"/>
            </a:schemeClr>
          </a:solidFill>
        </p:spPr>
        <p:txBody>
          <a:bodyPr/>
          <a:lstStyle/>
          <a:p>
            <a:r>
              <a:rPr lang="en-US"/>
              <a:t>Click icon to add picture</a:t>
            </a:r>
            <a:endParaRPr lang="en-US" dirty="0"/>
          </a:p>
        </p:txBody>
      </p:sp>
      <p:sp>
        <p:nvSpPr>
          <p:cNvPr id="15" name="Picture Placeholder 13">
            <a:extLst>
              <a:ext uri="{FF2B5EF4-FFF2-40B4-BE49-F238E27FC236}">
                <a16:creationId xmlns:a16="http://schemas.microsoft.com/office/drawing/2014/main" id="{20E6777B-4AD1-427E-904E-21086E731818}"/>
              </a:ext>
            </a:extLst>
          </p:cNvPr>
          <p:cNvSpPr>
            <a:spLocks noGrp="1"/>
          </p:cNvSpPr>
          <p:nvPr>
            <p:ph type="pic" sz="quarter" idx="14"/>
          </p:nvPr>
        </p:nvSpPr>
        <p:spPr>
          <a:xfrm>
            <a:off x="8913100" y="4142232"/>
            <a:ext cx="2606040" cy="2075688"/>
          </a:xfrm>
          <a:solidFill>
            <a:schemeClr val="bg2">
              <a:lumMod val="50000"/>
              <a:lumOff val="50000"/>
            </a:schemeClr>
          </a:solidFill>
        </p:spPr>
        <p:txBody>
          <a:bodyPr/>
          <a:lstStyle/>
          <a:p>
            <a:r>
              <a:rPr lang="en-US"/>
              <a:t>Click icon to add picture</a:t>
            </a:r>
            <a:endParaRPr lang="en-US" dirty="0"/>
          </a:p>
        </p:txBody>
      </p:sp>
      <p:sp>
        <p:nvSpPr>
          <p:cNvPr id="20" name="Date Placeholder 3">
            <a:extLst>
              <a:ext uri="{FF2B5EF4-FFF2-40B4-BE49-F238E27FC236}">
                <a16:creationId xmlns:a16="http://schemas.microsoft.com/office/drawing/2014/main" id="{7E0D4C96-36DA-4C90-B4F7-FD78F9F06EC4}"/>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21" name="Footer Placeholder 4">
            <a:extLst>
              <a:ext uri="{FF2B5EF4-FFF2-40B4-BE49-F238E27FC236}">
                <a16:creationId xmlns:a16="http://schemas.microsoft.com/office/drawing/2014/main" id="{DCC27624-76B0-4BB8-B6D9-C01BCCE65729}"/>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22" name="Slide Number Placeholder 5">
            <a:extLst>
              <a:ext uri="{FF2B5EF4-FFF2-40B4-BE49-F238E27FC236}">
                <a16:creationId xmlns:a16="http://schemas.microsoft.com/office/drawing/2014/main" id="{E5D71582-7D60-491E-945E-00A9A6A2E4D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171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A283E6C1-A698-44ED-B112-2185C527C814}"/>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6" name="Title 7">
            <a:extLst>
              <a:ext uri="{FF2B5EF4-FFF2-40B4-BE49-F238E27FC236}">
                <a16:creationId xmlns:a16="http://schemas.microsoft.com/office/drawing/2014/main" id="{B8DA9715-F69D-45C0-8C20-D23271722306}"/>
              </a:ext>
            </a:extLst>
          </p:cNvPr>
          <p:cNvSpPr>
            <a:spLocks noGrp="1"/>
          </p:cNvSpPr>
          <p:nvPr>
            <p:ph type="title"/>
          </p:nvPr>
        </p:nvSpPr>
        <p:spPr>
          <a:xfrm>
            <a:off x="845164" y="1034470"/>
            <a:ext cx="10515600" cy="899783"/>
          </a:xfrm>
        </p:spPr>
        <p:txBody>
          <a:bodyPr wrap="none" anchor="ctr">
            <a:noAutofit/>
          </a:bodyPr>
          <a:lstStyle>
            <a:lvl1pPr algn="l">
              <a:spcBef>
                <a:spcPts val="0"/>
              </a:spcBef>
              <a:defRPr baseline="0"/>
            </a:lvl1pPr>
          </a:lstStyle>
          <a:p>
            <a:pPr algn="ctr"/>
            <a:r>
              <a:rPr lang="en-US"/>
              <a:t>Click to edit Master title style</a:t>
            </a:r>
            <a:endParaRPr lang="en-US" dirty="0"/>
          </a:p>
        </p:txBody>
      </p:sp>
      <p:sp>
        <p:nvSpPr>
          <p:cNvPr id="10" name="Text Placeholder 9">
            <a:extLst>
              <a:ext uri="{FF2B5EF4-FFF2-40B4-BE49-F238E27FC236}">
                <a16:creationId xmlns:a16="http://schemas.microsoft.com/office/drawing/2014/main" id="{EA11834F-2E86-44CF-9B7B-879C54D3E3DE}"/>
              </a:ext>
            </a:extLst>
          </p:cNvPr>
          <p:cNvSpPr>
            <a:spLocks noGrp="1"/>
          </p:cNvSpPr>
          <p:nvPr>
            <p:ph type="body" sz="quarter" idx="16" hasCustomPrompt="1"/>
          </p:nvPr>
        </p:nvSpPr>
        <p:spPr>
          <a:xfrm>
            <a:off x="845164" y="1900962"/>
            <a:ext cx="10112375" cy="1954213"/>
          </a:xfrm>
        </p:spPr>
        <p:txBody>
          <a:bodyPr anchor="t"/>
          <a:lstStyle>
            <a:lvl1pPr marL="0" indent="0" algn="just">
              <a:buNone/>
              <a:defRPr baseline="0"/>
            </a:lvl1pPr>
            <a:lvl2pPr marL="274320" indent="0" algn="ctr">
              <a:buFont typeface="Arial" panose="020B0604020202020204" pitchFamily="34" charset="0"/>
              <a:buNone/>
              <a:defRPr/>
            </a:lvl2pPr>
            <a:lvl3pPr marL="228600" indent="0" algn="ctr">
              <a:buNone/>
              <a:defRPr/>
            </a:lvl3pPr>
            <a:lvl4pPr marL="640080" indent="0" algn="ctr">
              <a:buFont typeface="Arial" panose="020B0604020202020204" pitchFamily="34" charset="0"/>
              <a:buNone/>
              <a:defRPr/>
            </a:lvl4pPr>
            <a:lvl5pPr marL="685800" indent="0" algn="ctr">
              <a:buNone/>
              <a:defRPr/>
            </a:lvl5pPr>
          </a:lstStyle>
          <a:p>
            <a:pPr lvl="0"/>
            <a:r>
              <a:rPr lang="en-US" dirty="0"/>
              <a:t>Click to add text</a:t>
            </a:r>
          </a:p>
        </p:txBody>
      </p:sp>
      <p:sp>
        <p:nvSpPr>
          <p:cNvPr id="13" name="Picture Placeholder 12">
            <a:extLst>
              <a:ext uri="{FF2B5EF4-FFF2-40B4-BE49-F238E27FC236}">
                <a16:creationId xmlns:a16="http://schemas.microsoft.com/office/drawing/2014/main" id="{06B13C98-6A68-488A-A861-3651BEFFDB91}"/>
              </a:ext>
            </a:extLst>
          </p:cNvPr>
          <p:cNvSpPr>
            <a:spLocks noGrp="1"/>
          </p:cNvSpPr>
          <p:nvPr>
            <p:ph type="pic" sz="quarter" idx="13"/>
          </p:nvPr>
        </p:nvSpPr>
        <p:spPr>
          <a:xfrm>
            <a:off x="0" y="4160520"/>
            <a:ext cx="4067175" cy="2697480"/>
          </a:xfrm>
          <a:solidFill>
            <a:schemeClr val="bg2">
              <a:lumMod val="50000"/>
              <a:lumOff val="50000"/>
            </a:schemeClr>
          </a:solidFill>
        </p:spPr>
        <p:txBody>
          <a:bodyPr/>
          <a:lstStyle/>
          <a:p>
            <a:r>
              <a:rPr lang="en-US"/>
              <a:t>Click icon to add picture</a:t>
            </a:r>
            <a:endParaRPr lang="en-US" dirty="0"/>
          </a:p>
        </p:txBody>
      </p:sp>
      <p:sp>
        <p:nvSpPr>
          <p:cNvPr id="18" name="Date Placeholder 3">
            <a:extLst>
              <a:ext uri="{FF2B5EF4-FFF2-40B4-BE49-F238E27FC236}">
                <a16:creationId xmlns:a16="http://schemas.microsoft.com/office/drawing/2014/main" id="{2938ABF9-B914-4702-BD3C-440D785C4B8E}"/>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4" name="Picture Placeholder 12">
            <a:extLst>
              <a:ext uri="{FF2B5EF4-FFF2-40B4-BE49-F238E27FC236}">
                <a16:creationId xmlns:a16="http://schemas.microsoft.com/office/drawing/2014/main" id="{A8DDEC8E-7A5B-45B1-87C2-928F65F6DC8B}"/>
              </a:ext>
            </a:extLst>
          </p:cNvPr>
          <p:cNvSpPr>
            <a:spLocks noGrp="1"/>
          </p:cNvSpPr>
          <p:nvPr>
            <p:ph type="pic" sz="quarter" idx="14"/>
          </p:nvPr>
        </p:nvSpPr>
        <p:spPr>
          <a:xfrm>
            <a:off x="4059936" y="4160520"/>
            <a:ext cx="4133088" cy="2697480"/>
          </a:xfrm>
          <a:solidFill>
            <a:schemeClr val="bg2">
              <a:lumMod val="50000"/>
              <a:lumOff val="50000"/>
            </a:schemeClr>
          </a:solidFill>
        </p:spPr>
        <p:txBody>
          <a:bodyPr/>
          <a:lstStyle/>
          <a:p>
            <a:r>
              <a:rPr lang="en-US"/>
              <a:t>Click icon to add picture</a:t>
            </a:r>
            <a:endParaRPr lang="en-US" dirty="0"/>
          </a:p>
        </p:txBody>
      </p:sp>
      <p:sp>
        <p:nvSpPr>
          <p:cNvPr id="19" name="Footer Placeholder 4">
            <a:extLst>
              <a:ext uri="{FF2B5EF4-FFF2-40B4-BE49-F238E27FC236}">
                <a16:creationId xmlns:a16="http://schemas.microsoft.com/office/drawing/2014/main" id="{3D694128-BF72-4548-B72F-CAFBFD2346E1}"/>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5" name="Picture Placeholder 12">
            <a:extLst>
              <a:ext uri="{FF2B5EF4-FFF2-40B4-BE49-F238E27FC236}">
                <a16:creationId xmlns:a16="http://schemas.microsoft.com/office/drawing/2014/main" id="{5E558F1D-66DC-426F-B815-D10EB6BC4E0B}"/>
              </a:ext>
            </a:extLst>
          </p:cNvPr>
          <p:cNvSpPr>
            <a:spLocks noGrp="1"/>
          </p:cNvSpPr>
          <p:nvPr>
            <p:ph type="pic" sz="quarter" idx="15"/>
          </p:nvPr>
        </p:nvSpPr>
        <p:spPr>
          <a:xfrm>
            <a:off x="8193024" y="4160520"/>
            <a:ext cx="4005072" cy="2697480"/>
          </a:xfrm>
          <a:solidFill>
            <a:schemeClr val="bg2">
              <a:lumMod val="50000"/>
              <a:lumOff val="50000"/>
            </a:schemeClr>
          </a:solidFill>
        </p:spPr>
        <p:txBody>
          <a:bodyPr/>
          <a:lstStyle/>
          <a:p>
            <a:r>
              <a:rPr lang="en-US"/>
              <a:t>Click icon to add picture</a:t>
            </a:r>
            <a:endParaRPr lang="en-US" dirty="0"/>
          </a:p>
        </p:txBody>
      </p:sp>
      <p:cxnSp>
        <p:nvCxnSpPr>
          <p:cNvPr id="7" name="Straight Connector 6">
            <a:extLst>
              <a:ext uri="{FF2B5EF4-FFF2-40B4-BE49-F238E27FC236}">
                <a16:creationId xmlns:a16="http://schemas.microsoft.com/office/drawing/2014/main" id="{3EC1452B-8D51-4F49-9A26-8D49BCE7AABB}"/>
              </a:ext>
              <a:ext uri="{C183D7F6-B498-43B3-948B-1728B52AA6E4}">
                <adec:decorative xmlns:adec="http://schemas.microsoft.com/office/drawing/2017/decorative" val="1"/>
              </a:ext>
            </a:extLst>
          </p:cNvPr>
          <p:cNvCxnSpPr>
            <a:cxnSpLocks/>
          </p:cNvCxnSpPr>
          <p:nvPr userDrawn="1"/>
        </p:nvCxnSpPr>
        <p:spPr>
          <a:xfrm>
            <a:off x="3950899" y="1555564"/>
            <a:ext cx="4290204" cy="0"/>
          </a:xfrm>
          <a:prstGeom prst="line">
            <a:avLst/>
          </a:prstGeom>
          <a:ln w="19050">
            <a:solidFill>
              <a:schemeClr val="accent1">
                <a:alpha val="75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68719BE9-7631-4214-B581-04437DDA5C17}"/>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473976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6AF1EB8-173E-4BDF-9FB9-340DC5FC2686}"/>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B44A6C40-5A2B-4859-A8AE-52464ACB654F}"/>
              </a:ext>
            </a:extLst>
          </p:cNvPr>
          <p:cNvSpPr>
            <a:spLocks noGrp="1"/>
          </p:cNvSpPr>
          <p:nvPr>
            <p:ph type="ctrTitle"/>
          </p:nvPr>
        </p:nvSpPr>
        <p:spPr>
          <a:xfrm>
            <a:off x="647700" y="5059252"/>
            <a:ext cx="6874327" cy="1209275"/>
          </a:xfrm>
        </p:spPr>
        <p:txBody>
          <a:bodyPr anchor="ctr">
            <a:normAutofit/>
          </a:bodyPr>
          <a:lstStyle>
            <a:lvl1pPr algn="l">
              <a:defRPr/>
            </a:lvl1pPr>
          </a:lstStyle>
          <a:p>
            <a:pPr algn="r"/>
            <a:r>
              <a:rPr lang="en-US" sz="4000"/>
              <a:t>Click to edit Master title style</a:t>
            </a:r>
            <a:endParaRPr lang="en-US" sz="4000" dirty="0"/>
          </a:p>
        </p:txBody>
      </p:sp>
      <p:sp>
        <p:nvSpPr>
          <p:cNvPr id="17" name="Subtitle 2">
            <a:extLst>
              <a:ext uri="{FF2B5EF4-FFF2-40B4-BE49-F238E27FC236}">
                <a16:creationId xmlns:a16="http://schemas.microsoft.com/office/drawing/2014/main" id="{4839C935-8C88-4E41-9CDE-772FDA3DD94F}"/>
              </a:ext>
            </a:extLst>
          </p:cNvPr>
          <p:cNvSpPr>
            <a:spLocks noGrp="1"/>
          </p:cNvSpPr>
          <p:nvPr>
            <p:ph type="subTitle" idx="1"/>
          </p:nvPr>
        </p:nvSpPr>
        <p:spPr>
          <a:xfrm>
            <a:off x="8098970" y="5056632"/>
            <a:ext cx="3392445" cy="1207008"/>
          </a:xfrm>
        </p:spPr>
        <p:txBody>
          <a:bodyPr anchor="ctr">
            <a:normAutofit/>
          </a:bodyPr>
          <a:lstStyle>
            <a:lvl1pPr marL="0" indent="0">
              <a:buNone/>
              <a:defRPr/>
            </a:lvl1pPr>
          </a:lstStyle>
          <a:p>
            <a:pPr algn="l"/>
            <a:r>
              <a:rPr lang="en-US" sz="1600"/>
              <a:t>Click to edit Master subtitle style</a:t>
            </a:r>
            <a:endParaRPr lang="en-US" sz="1600" dirty="0"/>
          </a:p>
        </p:txBody>
      </p:sp>
      <p:cxnSp>
        <p:nvCxnSpPr>
          <p:cNvPr id="19" name="Straight Connector 18">
            <a:extLst>
              <a:ext uri="{FF2B5EF4-FFF2-40B4-BE49-F238E27FC236}">
                <a16:creationId xmlns:a16="http://schemas.microsoft.com/office/drawing/2014/main" id="{30C6FCBF-78C9-4160-8C8D-C0846C6D2B40}"/>
              </a:ext>
              <a:ext uri="{C183D7F6-B498-43B3-948B-1728B52AA6E4}">
                <adec:decorative xmlns:adec="http://schemas.microsoft.com/office/drawing/2017/decorative" val="1"/>
              </a:ext>
            </a:extLst>
          </p:cNvPr>
          <p:cNvCxnSpPr>
            <a:cxnSpLocks/>
          </p:cNvCxnSpPr>
          <p:nvPr userDrawn="1"/>
        </p:nvCxnSpPr>
        <p:spPr>
          <a:xfrm>
            <a:off x="7810499" y="5187442"/>
            <a:ext cx="0" cy="875607"/>
          </a:xfrm>
          <a:prstGeom prst="line">
            <a:avLst/>
          </a:prstGeom>
          <a:ln w="15875">
            <a:solidFill>
              <a:schemeClr val="accent1">
                <a:lumMod val="75000"/>
                <a:alpha val="82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a:extLst>
              <a:ext uri="{FF2B5EF4-FFF2-40B4-BE49-F238E27FC236}">
                <a16:creationId xmlns:a16="http://schemas.microsoft.com/office/drawing/2014/main" id="{6950CA0E-635B-46DC-8900-0DD2B472AF19}"/>
              </a:ext>
            </a:extLst>
          </p:cNvPr>
          <p:cNvSpPr>
            <a:spLocks noGrp="1"/>
          </p:cNvSpPr>
          <p:nvPr>
            <p:ph type="pic" sz="quarter" idx="13"/>
          </p:nvPr>
        </p:nvSpPr>
        <p:spPr>
          <a:xfrm>
            <a:off x="1524" y="0"/>
            <a:ext cx="12188952" cy="4562856"/>
          </a:xfrm>
          <a:solidFill>
            <a:schemeClr val="bg2">
              <a:lumMod val="50000"/>
              <a:lumOff val="50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114573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har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838200" y="1811756"/>
            <a:ext cx="10515600" cy="4190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F31BABDF-AA85-4A10-A98B-507CF2428AD6}"/>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3" name="Footer Placeholder 4">
            <a:extLst>
              <a:ext uri="{FF2B5EF4-FFF2-40B4-BE49-F238E27FC236}">
                <a16:creationId xmlns:a16="http://schemas.microsoft.com/office/drawing/2014/main" id="{58717800-ADD4-4E93-B0D0-271E7848D565}"/>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4" name="Slide Number Placeholder 5">
            <a:extLst>
              <a:ext uri="{FF2B5EF4-FFF2-40B4-BE49-F238E27FC236}">
                <a16:creationId xmlns:a16="http://schemas.microsoft.com/office/drawing/2014/main" id="{70AC3ECC-84E8-497F-BC52-5189149B0392}"/>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395397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ab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838200" y="2438403"/>
            <a:ext cx="10515600" cy="35452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C1976FF6-0FAE-4806-A07E-BE4D7411681F}"/>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0" name="Footer Placeholder 4">
            <a:extLst>
              <a:ext uri="{FF2B5EF4-FFF2-40B4-BE49-F238E27FC236}">
                <a16:creationId xmlns:a16="http://schemas.microsoft.com/office/drawing/2014/main" id="{842FFD90-937D-4551-9F0C-7A5B0C78E51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1" name="Slide Number Placeholder 5">
            <a:extLst>
              <a:ext uri="{FF2B5EF4-FFF2-40B4-BE49-F238E27FC236}">
                <a16:creationId xmlns:a16="http://schemas.microsoft.com/office/drawing/2014/main" id="{BED25ED3-40D6-4D4C-BEF6-506E3E31B2A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378619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8FC83D-BE6C-46F7-A2C9-654DF8EBE0D6}"/>
              </a:ext>
            </a:extLst>
          </p:cNvPr>
          <p:cNvSpPr>
            <a:spLocks noGrp="1"/>
          </p:cNvSpPr>
          <p:nvPr>
            <p:ph type="ctrTitle"/>
          </p:nvPr>
        </p:nvSpPr>
        <p:spPr>
          <a:xfrm>
            <a:off x="653733" y="1679441"/>
            <a:ext cx="10890565" cy="589966"/>
          </a:xfrm>
        </p:spPr>
        <p:txBody>
          <a:bodyPr>
            <a:normAutofit fontScale="90000"/>
          </a:bodyPr>
          <a:lstStyle>
            <a:lvl1pPr algn="ctr">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8CC3F9D0-953E-45A7-BFD7-C86C68B23298}"/>
              </a:ext>
            </a:extLst>
          </p:cNvPr>
          <p:cNvSpPr>
            <a:spLocks noGrp="1"/>
          </p:cNvSpPr>
          <p:nvPr>
            <p:ph type="subTitle" idx="1"/>
          </p:nvPr>
        </p:nvSpPr>
        <p:spPr>
          <a:xfrm>
            <a:off x="2163726" y="2273661"/>
            <a:ext cx="7910623" cy="447630"/>
          </a:xfrm>
        </p:spPr>
        <p:txBody>
          <a:bodyPr>
            <a:normAutofit/>
          </a:bodyPr>
          <a:lstStyle>
            <a:lvl1pPr marL="0" indent="0" algn="ctr">
              <a:buNone/>
              <a:defRPr/>
            </a:lvl1pPr>
          </a:lstStyle>
          <a:p>
            <a:r>
              <a:rPr lang="en-US" sz="1600"/>
              <a:t>Click to edit Master subtitle style</a:t>
            </a:r>
            <a:endParaRPr lang="en-US" sz="1600" dirty="0"/>
          </a:p>
        </p:txBody>
      </p:sp>
      <p:sp>
        <p:nvSpPr>
          <p:cNvPr id="7" name="Freeform: Shape 6">
            <a:extLst>
              <a:ext uri="{FF2B5EF4-FFF2-40B4-BE49-F238E27FC236}">
                <a16:creationId xmlns:a16="http://schemas.microsoft.com/office/drawing/2014/main" id="{D736BCE2-FC35-4992-A912-AF5A5C4ECE46}"/>
              </a:ext>
              <a:ext uri="{C183D7F6-B498-43B3-948B-1728B52AA6E4}">
                <adec:decorative xmlns:adec="http://schemas.microsoft.com/office/drawing/2017/decorative" val="1"/>
              </a:ext>
            </a:extLst>
          </p:cNvPr>
          <p:cNvSpPr/>
          <p:nvPr userDrawn="1"/>
        </p:nvSpPr>
        <p:spPr>
          <a:xfrm flipH="1">
            <a:off x="5507004"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dirty="0"/>
          </a:p>
        </p:txBody>
      </p:sp>
      <p:sp>
        <p:nvSpPr>
          <p:cNvPr id="11" name="Picture Placeholder 10">
            <a:extLst>
              <a:ext uri="{FF2B5EF4-FFF2-40B4-BE49-F238E27FC236}">
                <a16:creationId xmlns:a16="http://schemas.microsoft.com/office/drawing/2014/main" id="{84AA409B-17E7-4D49-8F3B-D390302E2418}"/>
              </a:ext>
            </a:extLst>
          </p:cNvPr>
          <p:cNvSpPr>
            <a:spLocks noGrp="1"/>
          </p:cNvSpPr>
          <p:nvPr>
            <p:ph type="pic" sz="quarter" idx="13"/>
          </p:nvPr>
        </p:nvSpPr>
        <p:spPr>
          <a:xfrm>
            <a:off x="658368" y="3063240"/>
            <a:ext cx="5321808" cy="3154680"/>
          </a:xfrm>
          <a:solidFill>
            <a:schemeClr val="bg2">
              <a:lumMod val="50000"/>
              <a:lumOff val="50000"/>
            </a:schemeClr>
          </a:solidFill>
        </p:spPr>
        <p:txBody>
          <a:bodyPr/>
          <a:lstStyle/>
          <a:p>
            <a:r>
              <a:rPr lang="en-US"/>
              <a:t>Click icon to add picture</a:t>
            </a:r>
            <a:endParaRPr lang="en-US" dirty="0"/>
          </a:p>
        </p:txBody>
      </p:sp>
      <p:sp>
        <p:nvSpPr>
          <p:cNvPr id="13" name="Picture Placeholder 10">
            <a:extLst>
              <a:ext uri="{FF2B5EF4-FFF2-40B4-BE49-F238E27FC236}">
                <a16:creationId xmlns:a16="http://schemas.microsoft.com/office/drawing/2014/main" id="{C4FB1A9C-83D8-426D-B62B-A5F7457A9695}"/>
              </a:ext>
            </a:extLst>
          </p:cNvPr>
          <p:cNvSpPr>
            <a:spLocks noGrp="1"/>
          </p:cNvSpPr>
          <p:nvPr>
            <p:ph type="pic" sz="quarter" idx="14"/>
          </p:nvPr>
        </p:nvSpPr>
        <p:spPr>
          <a:xfrm>
            <a:off x="6217920" y="3063240"/>
            <a:ext cx="5321808" cy="3154680"/>
          </a:xfrm>
          <a:solidFill>
            <a:schemeClr val="bg2">
              <a:lumMod val="50000"/>
              <a:lumOff val="50000"/>
            </a:schemeClr>
          </a:solidFill>
        </p:spPr>
        <p:txBody>
          <a:bodyPr/>
          <a:lstStyle/>
          <a:p>
            <a:r>
              <a:rPr lang="en-US"/>
              <a:t>Click icon to add picture</a:t>
            </a:r>
            <a:endParaRPr lang="en-US" dirty="0"/>
          </a:p>
        </p:txBody>
      </p:sp>
      <p:sp>
        <p:nvSpPr>
          <p:cNvPr id="10" name="Date Placeholder 3">
            <a:extLst>
              <a:ext uri="{FF2B5EF4-FFF2-40B4-BE49-F238E27FC236}">
                <a16:creationId xmlns:a16="http://schemas.microsoft.com/office/drawing/2014/main" id="{94DD44DD-0676-4A2C-9EC4-8E209307EB0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2" name="Footer Placeholder 4">
            <a:extLst>
              <a:ext uri="{FF2B5EF4-FFF2-40B4-BE49-F238E27FC236}">
                <a16:creationId xmlns:a16="http://schemas.microsoft.com/office/drawing/2014/main" id="{969BC53C-DA37-4270-B44D-B7A92152AAD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4" name="Slide Number Placeholder 5">
            <a:extLst>
              <a:ext uri="{FF2B5EF4-FFF2-40B4-BE49-F238E27FC236}">
                <a16:creationId xmlns:a16="http://schemas.microsoft.com/office/drawing/2014/main" id="{9AFE14D8-0C2B-4AA6-AE7E-75C2C63C245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54679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838200" y="1479255"/>
            <a:ext cx="10515600" cy="4190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F9828424-127F-4F45-AF20-1DAA152557D3}"/>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0" name="Footer Placeholder 4">
            <a:extLst>
              <a:ext uri="{FF2B5EF4-FFF2-40B4-BE49-F238E27FC236}">
                <a16:creationId xmlns:a16="http://schemas.microsoft.com/office/drawing/2014/main" id="{F5D83CCE-F7E1-4106-84E1-6C261DDBB19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1" name="Slide Number Placeholder 5">
            <a:extLst>
              <a:ext uri="{FF2B5EF4-FFF2-40B4-BE49-F238E27FC236}">
                <a16:creationId xmlns:a16="http://schemas.microsoft.com/office/drawing/2014/main" id="{28126735-73E8-4B98-81A3-AAE94B69F65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432294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C1A14-BCE3-4322-A314-ABFB09FBB4B2}"/>
              </a:ext>
            </a:extLst>
          </p:cNvPr>
          <p:cNvSpPr>
            <a:spLocks noGrp="1"/>
          </p:cNvSpPr>
          <p:nvPr>
            <p:ph type="title"/>
          </p:nvPr>
        </p:nvSpPr>
        <p:spPr>
          <a:xfrm>
            <a:off x="838200" y="716213"/>
            <a:ext cx="10515600" cy="2212258"/>
          </a:xfrm>
        </p:spPr>
        <p:txBody>
          <a:bodyPr anchor="t"/>
          <a:lstStyle/>
          <a:p>
            <a:r>
              <a:rPr lang="en-US"/>
              <a:t>Click to edit Master title style</a:t>
            </a:r>
            <a:endParaRPr lang="en-US" dirty="0"/>
          </a:p>
        </p:txBody>
      </p:sp>
      <p:sp>
        <p:nvSpPr>
          <p:cNvPr id="6" name="Date Placeholder 3">
            <a:extLst>
              <a:ext uri="{FF2B5EF4-FFF2-40B4-BE49-F238E27FC236}">
                <a16:creationId xmlns:a16="http://schemas.microsoft.com/office/drawing/2014/main" id="{3DAC2D8E-199B-430A-BB5F-3EB5B76D6F79}"/>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7" name="Footer Placeholder 4">
            <a:extLst>
              <a:ext uri="{FF2B5EF4-FFF2-40B4-BE49-F238E27FC236}">
                <a16:creationId xmlns:a16="http://schemas.microsoft.com/office/drawing/2014/main" id="{DCAAF529-3AC9-470F-8794-0C49670804A4}"/>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8" name="Slide Number Placeholder 5">
            <a:extLst>
              <a:ext uri="{FF2B5EF4-FFF2-40B4-BE49-F238E27FC236}">
                <a16:creationId xmlns:a16="http://schemas.microsoft.com/office/drawing/2014/main" id="{B3327F51-D49D-4DCE-9CDC-3B94731A49A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391290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FB555E-8FF5-457E-B328-53ABDB595951}"/>
              </a:ext>
            </a:extLst>
          </p:cNvPr>
          <p:cNvSpPr>
            <a:spLocks noGrp="1"/>
          </p:cNvSpPr>
          <p:nvPr>
            <p:ph type="title"/>
          </p:nvPr>
        </p:nvSpPr>
        <p:spPr>
          <a:xfrm>
            <a:off x="838200" y="662427"/>
            <a:ext cx="10515600" cy="8197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A64ED7-3275-4F98-88B1-4F0832514730}"/>
              </a:ext>
            </a:extLst>
          </p:cNvPr>
          <p:cNvSpPr>
            <a:spLocks noGrp="1"/>
          </p:cNvSpPr>
          <p:nvPr>
            <p:ph type="body" idx="1"/>
          </p:nvPr>
        </p:nvSpPr>
        <p:spPr>
          <a:xfrm>
            <a:off x="838200" y="1661459"/>
            <a:ext cx="10515600" cy="4340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F0BCFA-771C-4297-8ACE-974191C7054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5" name="Footer Placeholder 4">
            <a:extLst>
              <a:ext uri="{FF2B5EF4-FFF2-40B4-BE49-F238E27FC236}">
                <a16:creationId xmlns:a16="http://schemas.microsoft.com/office/drawing/2014/main" id="{87E317DE-CC16-4596-92A2-460BC081EA7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6" name="Slide Number Placeholder 5">
            <a:extLst>
              <a:ext uri="{FF2B5EF4-FFF2-40B4-BE49-F238E27FC236}">
                <a16:creationId xmlns:a16="http://schemas.microsoft.com/office/drawing/2014/main" id="{A786E724-AEC3-4D96-A62C-C286B703F15B}"/>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624592867"/>
      </p:ext>
    </p:extLst>
  </p:cSld>
  <p:clrMap bg1="dk1" tx1="lt1" bg2="dk2" tx2="lt2" accent1="accent1" accent2="accent2" accent3="accent3" accent4="accent4" accent5="accent5" accent6="accent6" hlink="hlink" folHlink="folHlink"/>
  <p:sldLayoutIdLst>
    <p:sldLayoutId id="2147483665" r:id="rId1"/>
    <p:sldLayoutId id="2147483664" r:id="rId2"/>
    <p:sldLayoutId id="2147483663" r:id="rId3"/>
    <p:sldLayoutId id="2147483661" r:id="rId4"/>
    <p:sldLayoutId id="2147483650" r:id="rId5"/>
    <p:sldLayoutId id="2147483671" r:id="rId6"/>
    <p:sldLayoutId id="2147483670" r:id="rId7"/>
    <p:sldLayoutId id="2147483672" r:id="rId8"/>
    <p:sldLayoutId id="2147483654" r:id="rId9"/>
    <p:sldLayoutId id="2147483653" r:id="rId10"/>
    <p:sldLayoutId id="2147483667" r:id="rId11"/>
    <p:sldLayoutId id="2147483668" r:id="rId12"/>
    <p:sldLayoutId id="2147483669" r:id="rId13"/>
    <p:sldLayoutId id="2147483649" r:id="rId14"/>
    <p:sldLayoutId id="2147483651" r:id="rId15"/>
    <p:sldLayoutId id="2147483652" r:id="rId16"/>
    <p:sldLayoutId id="2147483655" r:id="rId17"/>
    <p:sldLayoutId id="2147483656" r:id="rId18"/>
    <p:sldLayoutId id="2147483657" r:id="rId19"/>
  </p:sldLayoutIdLst>
  <p:hf hdr="0"/>
  <p:txStyles>
    <p:title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p:titleStyle>
    <p:bodyStyle>
      <a:lvl1pPr marL="228600" indent="-228600" algn="l" defTabSz="914400" rtl="0" eaLnBrk="1" latinLnBrk="0" hangingPunct="1">
        <a:lnSpc>
          <a:spcPct val="120000"/>
        </a:lnSpc>
        <a:spcBef>
          <a:spcPts val="1000"/>
        </a:spcBef>
        <a:buSzPct val="80000"/>
        <a:buFont typeface="Arial" panose="020B0604020202020204" pitchFamily="34" charset="0"/>
        <a:buChar char="•"/>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552">
          <p15:clr>
            <a:srgbClr val="F26B43"/>
          </p15:clr>
        </p15:guide>
        <p15:guide id="3" pos="528">
          <p15:clr>
            <a:srgbClr val="F26B43"/>
          </p15:clr>
        </p15:guide>
        <p15:guide id="4" orient="horz" pos="3912">
          <p15:clr>
            <a:srgbClr val="F26B43"/>
          </p15:clr>
        </p15:guide>
        <p15:guide id="5" orient="horz" pos="408">
          <p15:clr>
            <a:srgbClr val="F26B43"/>
          </p15:clr>
        </p15:guide>
        <p15:guide id="6" pos="7152">
          <p15:clr>
            <a:srgbClr val="F26B43"/>
          </p15:clr>
        </p15:guide>
        <p15:guide id="7" pos="2880">
          <p15:clr>
            <a:srgbClr val="F26B43"/>
          </p15:clr>
        </p15:guide>
        <p15:guide id="8" pos="4248">
          <p15:clr>
            <a:srgbClr val="F26B43"/>
          </p15:clr>
        </p15:guide>
        <p15:guide id="9" orient="horz" pos="600">
          <p15:clr>
            <a:srgbClr val="F26B43"/>
          </p15:clr>
        </p15:guide>
        <p15:guide id="10" orient="horz" pos="3792">
          <p15:clr>
            <a:srgbClr val="F26B43"/>
          </p15:clr>
        </p15:guide>
        <p15:guide id="11" pos="7272">
          <p15:clr>
            <a:srgbClr val="F26B43"/>
          </p15:clr>
        </p15:guide>
        <p15:guide id="12" pos="408">
          <p15:clr>
            <a:srgbClr val="F26B43"/>
          </p15:clr>
        </p15:guide>
        <p15:guide id="13" pos="4920">
          <p15:clr>
            <a:srgbClr val="F26B43"/>
          </p15:clr>
        </p15:guide>
        <p15:guide id="14" pos="22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EB7021-5638-44BB-CBBA-A66EAC195E00}"/>
              </a:ext>
            </a:extLst>
          </p:cNvPr>
          <p:cNvSpPr/>
          <p:nvPr/>
        </p:nvSpPr>
        <p:spPr>
          <a:xfrm>
            <a:off x="11409079" y="5784450"/>
            <a:ext cx="689308" cy="875327"/>
          </a:xfrm>
          <a:prstGeom prst="rect">
            <a:avLst/>
          </a:prstGeom>
          <a:solidFill>
            <a:srgbClr val="081B19">
              <a:alpha val="43000"/>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65A3385-7A97-4B91-90E4-313A5F6486BE}"/>
              </a:ext>
            </a:extLst>
          </p:cNvPr>
          <p:cNvSpPr>
            <a:spLocks noGrp="1"/>
          </p:cNvSpPr>
          <p:nvPr>
            <p:ph type="ctrTitle"/>
          </p:nvPr>
        </p:nvSpPr>
        <p:spPr>
          <a:xfrm>
            <a:off x="7297" y="309532"/>
            <a:ext cx="4290674" cy="1118931"/>
          </a:xfrm>
        </p:spPr>
        <p:txBody>
          <a:bodyPr vert="horz" lIns="91440" tIns="45720" rIns="91440" bIns="45720" rtlCol="0" anchor="b" anchorCtr="0">
            <a:normAutofit/>
          </a:bodyPr>
          <a:lstStyle/>
          <a:p>
            <a:pPr algn="l"/>
            <a:r>
              <a:rPr lang="en-US" sz="2800" dirty="0">
                <a:solidFill>
                  <a:schemeClr val="tx1">
                    <a:alpha val="82000"/>
                  </a:schemeClr>
                </a:solidFill>
              </a:rPr>
              <a:t>EAGLE FEATHER </a:t>
            </a:r>
            <a:br>
              <a:rPr lang="en-US" sz="2800" dirty="0">
                <a:solidFill>
                  <a:schemeClr val="tx1">
                    <a:alpha val="82000"/>
                  </a:schemeClr>
                </a:solidFill>
              </a:rPr>
            </a:br>
            <a:r>
              <a:rPr lang="en-US" sz="2800" dirty="0">
                <a:solidFill>
                  <a:schemeClr val="tx1">
                    <a:alpha val="82000"/>
                  </a:schemeClr>
                </a:solidFill>
              </a:rPr>
              <a:t>CAPITAL PARTNERS </a:t>
            </a:r>
          </a:p>
        </p:txBody>
      </p:sp>
      <p:pic>
        <p:nvPicPr>
          <p:cNvPr id="8" name="Picture Placeholder 7" descr="A picture containing trees, outdoor, forest, nature, mist">
            <a:extLst>
              <a:ext uri="{FF2B5EF4-FFF2-40B4-BE49-F238E27FC236}">
                <a16:creationId xmlns:a16="http://schemas.microsoft.com/office/drawing/2014/main" id="{E012FD38-BCDB-4D51-8DED-F3962AB9A4C5}"/>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3255292" y="-8569"/>
            <a:ext cx="8936707" cy="6858000"/>
          </a:xfrm>
        </p:spPr>
      </p:pic>
      <p:pic>
        <p:nvPicPr>
          <p:cNvPr id="10" name="Picture 9">
            <a:extLst>
              <a:ext uri="{FF2B5EF4-FFF2-40B4-BE49-F238E27FC236}">
                <a16:creationId xmlns:a16="http://schemas.microsoft.com/office/drawing/2014/main" id="{4012A39D-7D70-8832-6D05-24602DFC2FCE}"/>
              </a:ext>
            </a:extLst>
          </p:cNvPr>
          <p:cNvPicPr>
            <a:picLocks noChangeAspect="1"/>
          </p:cNvPicPr>
          <p:nvPr/>
        </p:nvPicPr>
        <p:blipFill>
          <a:blip r:embed="rId3"/>
          <a:srcRect l="-2916" r="2333"/>
          <a:stretch>
            <a:fillRect/>
          </a:stretch>
        </p:blipFill>
        <p:spPr>
          <a:xfrm>
            <a:off x="9180246" y="1"/>
            <a:ext cx="3004457" cy="6857999"/>
          </a:xfrm>
          <a:prstGeom prst="rect">
            <a:avLst/>
          </a:prstGeom>
          <a:effectLst>
            <a:outerShdw blurRad="25400" dist="38100" dir="5400000" algn="ctr" rotWithShape="0">
              <a:srgbClr val="000000">
                <a:alpha val="43137"/>
              </a:srgbClr>
            </a:outerShdw>
          </a:effectLst>
        </p:spPr>
      </p:pic>
      <p:pic>
        <p:nvPicPr>
          <p:cNvPr id="12" name="Picture 11">
            <a:extLst>
              <a:ext uri="{FF2B5EF4-FFF2-40B4-BE49-F238E27FC236}">
                <a16:creationId xmlns:a16="http://schemas.microsoft.com/office/drawing/2014/main" id="{4364EC82-E5E3-C560-7234-342FDC214B78}"/>
              </a:ext>
            </a:extLst>
          </p:cNvPr>
          <p:cNvPicPr>
            <a:picLocks noChangeAspect="1"/>
          </p:cNvPicPr>
          <p:nvPr/>
        </p:nvPicPr>
        <p:blipFill>
          <a:blip r:embed="rId4"/>
          <a:stretch>
            <a:fillRect/>
          </a:stretch>
        </p:blipFill>
        <p:spPr>
          <a:xfrm>
            <a:off x="761415" y="1386315"/>
            <a:ext cx="1457528" cy="1409897"/>
          </a:xfrm>
          <a:prstGeom prst="rect">
            <a:avLst/>
          </a:prstGeom>
          <a:effectLst>
            <a:outerShdw blurRad="50800" dist="50800" dir="5400000" algn="ctr" rotWithShape="0">
              <a:srgbClr val="000000">
                <a:alpha val="10000"/>
              </a:srgbClr>
            </a:outerShdw>
            <a:softEdge rad="0"/>
          </a:effectLst>
        </p:spPr>
      </p:pic>
      <p:pic>
        <p:nvPicPr>
          <p:cNvPr id="14" name="Picture 13">
            <a:extLst>
              <a:ext uri="{FF2B5EF4-FFF2-40B4-BE49-F238E27FC236}">
                <a16:creationId xmlns:a16="http://schemas.microsoft.com/office/drawing/2014/main" id="{B4F7EF57-1C12-EA24-F536-6A1538C6BAF1}"/>
              </a:ext>
            </a:extLst>
          </p:cNvPr>
          <p:cNvPicPr>
            <a:picLocks noChangeAspect="1"/>
          </p:cNvPicPr>
          <p:nvPr/>
        </p:nvPicPr>
        <p:blipFill>
          <a:blip r:embed="rId5"/>
          <a:stretch>
            <a:fillRect/>
          </a:stretch>
        </p:blipFill>
        <p:spPr>
          <a:xfrm>
            <a:off x="1485416" y="3840314"/>
            <a:ext cx="1467055" cy="1381318"/>
          </a:xfrm>
          <a:prstGeom prst="rect">
            <a:avLst/>
          </a:prstGeom>
        </p:spPr>
      </p:pic>
      <p:sp>
        <p:nvSpPr>
          <p:cNvPr id="5" name="Subtitle 4">
            <a:extLst>
              <a:ext uri="{FF2B5EF4-FFF2-40B4-BE49-F238E27FC236}">
                <a16:creationId xmlns:a16="http://schemas.microsoft.com/office/drawing/2014/main" id="{6D600243-42CA-42D2-A56A-C6924D272A5B}"/>
              </a:ext>
            </a:extLst>
          </p:cNvPr>
          <p:cNvSpPr>
            <a:spLocks noGrp="1"/>
          </p:cNvSpPr>
          <p:nvPr>
            <p:ph type="subTitle" idx="1"/>
          </p:nvPr>
        </p:nvSpPr>
        <p:spPr>
          <a:xfrm>
            <a:off x="168115" y="2464934"/>
            <a:ext cx="3087178" cy="955497"/>
          </a:xfrm>
        </p:spPr>
        <p:txBody>
          <a:bodyPr vert="horz" lIns="91440" tIns="45720" rIns="91440" bIns="45720" rtlCol="0" anchor="t">
            <a:noAutofit/>
          </a:bodyPr>
          <a:lstStyle/>
          <a:p>
            <a:pPr algn="l">
              <a:spcBef>
                <a:spcPts val="0"/>
              </a:spcBef>
            </a:pPr>
            <a:r>
              <a:rPr lang="en-US" sz="2400" dirty="0"/>
              <a:t>Private</a:t>
            </a:r>
          </a:p>
          <a:p>
            <a:pPr algn="l">
              <a:spcBef>
                <a:spcPts val="0"/>
              </a:spcBef>
            </a:pPr>
            <a:r>
              <a:rPr lang="en-US" sz="2400" dirty="0"/>
              <a:t>sovereign Capital Reserve </a:t>
            </a:r>
          </a:p>
        </p:txBody>
      </p:sp>
      <p:sp>
        <p:nvSpPr>
          <p:cNvPr id="16" name="TextBox 15">
            <a:extLst>
              <a:ext uri="{FF2B5EF4-FFF2-40B4-BE49-F238E27FC236}">
                <a16:creationId xmlns:a16="http://schemas.microsoft.com/office/drawing/2014/main" id="{55929549-403C-92E4-3128-91AA0D2AFBF4}"/>
              </a:ext>
            </a:extLst>
          </p:cNvPr>
          <p:cNvSpPr txBox="1"/>
          <p:nvPr/>
        </p:nvSpPr>
        <p:spPr>
          <a:xfrm>
            <a:off x="168115" y="5298784"/>
            <a:ext cx="3403218" cy="923330"/>
          </a:xfrm>
          <a:prstGeom prst="rect">
            <a:avLst/>
          </a:prstGeom>
          <a:noFill/>
        </p:spPr>
        <p:txBody>
          <a:bodyPr wrap="square">
            <a:spAutoFit/>
          </a:bodyPr>
          <a:lstStyle/>
          <a:p>
            <a:r>
              <a:rPr lang="en-US" sz="1400" i="1" spc="100" dirty="0"/>
              <a:t>Anchored in Metals.</a:t>
            </a:r>
          </a:p>
          <a:p>
            <a:r>
              <a:rPr lang="en-US" sz="400" i="1" spc="100" dirty="0"/>
              <a:t> </a:t>
            </a:r>
            <a:r>
              <a:rPr lang="en-US" sz="600" i="1" spc="100" dirty="0"/>
              <a:t> </a:t>
            </a:r>
            <a:br>
              <a:rPr lang="en-US" sz="1600" i="1" spc="100" dirty="0"/>
            </a:br>
            <a:r>
              <a:rPr lang="en-US" sz="1400" i="1" spc="100" dirty="0"/>
              <a:t>Deployed with Precision.</a:t>
            </a:r>
          </a:p>
          <a:p>
            <a:r>
              <a:rPr lang="en-US" sz="400" i="1" spc="100" dirty="0"/>
              <a:t> </a:t>
            </a:r>
            <a:r>
              <a:rPr lang="en-US" sz="600" i="1" spc="100" dirty="0"/>
              <a:t> </a:t>
            </a:r>
            <a:br>
              <a:rPr lang="en-US" sz="1600" i="1" spc="100" dirty="0"/>
            </a:br>
            <a:r>
              <a:rPr lang="en-US" sz="1400" i="1" spc="100" dirty="0"/>
              <a:t>Engineered for Asymmetry.</a:t>
            </a:r>
          </a:p>
        </p:txBody>
      </p:sp>
      <p:sp>
        <p:nvSpPr>
          <p:cNvPr id="7" name="Rectangle 6">
            <a:extLst>
              <a:ext uri="{FF2B5EF4-FFF2-40B4-BE49-F238E27FC236}">
                <a16:creationId xmlns:a16="http://schemas.microsoft.com/office/drawing/2014/main" id="{FC0D5D66-FE74-8565-5E8A-89E830D8CC94}"/>
              </a:ext>
            </a:extLst>
          </p:cNvPr>
          <p:cNvSpPr/>
          <p:nvPr/>
        </p:nvSpPr>
        <p:spPr>
          <a:xfrm>
            <a:off x="11223812" y="5760449"/>
            <a:ext cx="960891" cy="1056411"/>
          </a:xfrm>
          <a:prstGeom prst="rect">
            <a:avLst/>
          </a:prstGeom>
          <a:blipFill dpi="0" rotWithShape="1">
            <a:blip r:embed="rId6">
              <a:alphaModFix amt="60000"/>
            </a:blip>
            <a:srcRect/>
            <a:stretch>
              <a:fillRect/>
            </a:stretch>
          </a:blipFill>
          <a:ln>
            <a:noFill/>
          </a:ln>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7372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9B554-309F-7E66-1FA5-948620982ABC}"/>
              </a:ext>
            </a:extLst>
          </p:cNvPr>
          <p:cNvSpPr txBox="1">
            <a:spLocks/>
          </p:cNvSpPr>
          <p:nvPr/>
        </p:nvSpPr>
        <p:spPr>
          <a:xfrm>
            <a:off x="632579" y="66267"/>
            <a:ext cx="11402822" cy="549576"/>
          </a:xfrm>
          <a:prstGeom prst="rect">
            <a:avLst/>
          </a:prstGeom>
        </p:spPr>
        <p:txBody>
          <a:bodyPr>
            <a:noAutofit/>
          </a:bodyPr>
          <a:lst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a:lstStyle>
          <a:p>
            <a:r>
              <a:rPr lang="en-US" sz="3600" dirty="0"/>
              <a:t>Eagle Feather Capital Partners: </a:t>
            </a:r>
            <a:r>
              <a:rPr lang="en-US" sz="3600" b="1" spc="130" dirty="0">
                <a:solidFill>
                  <a:schemeClr val="tx1">
                    <a:alpha val="75000"/>
                  </a:schemeClr>
                </a:solidFill>
              </a:rPr>
              <a:t>The Program</a:t>
            </a:r>
          </a:p>
        </p:txBody>
      </p:sp>
      <p:sp>
        <p:nvSpPr>
          <p:cNvPr id="6" name="TextBox 5">
            <a:extLst>
              <a:ext uri="{FF2B5EF4-FFF2-40B4-BE49-F238E27FC236}">
                <a16:creationId xmlns:a16="http://schemas.microsoft.com/office/drawing/2014/main" id="{6339813A-DBEE-5BEF-446C-940EAD8C801A}"/>
              </a:ext>
            </a:extLst>
          </p:cNvPr>
          <p:cNvSpPr txBox="1"/>
          <p:nvPr/>
        </p:nvSpPr>
        <p:spPr>
          <a:xfrm>
            <a:off x="2096866" y="922284"/>
            <a:ext cx="9172025" cy="400110"/>
          </a:xfrm>
          <a:prstGeom prst="rect">
            <a:avLst/>
          </a:prstGeom>
          <a:noFill/>
        </p:spPr>
        <p:txBody>
          <a:bodyPr wrap="square">
            <a:spAutoFit/>
          </a:bodyPr>
          <a:lstStyle/>
          <a:p>
            <a:r>
              <a:rPr lang="en-US" sz="2000" i="1" dirty="0"/>
              <a:t>Multi-Engine, </a:t>
            </a:r>
            <a:r>
              <a:rPr lang="en-US" sz="2000" b="1" i="1" dirty="0"/>
              <a:t>Metals-Anchored</a:t>
            </a:r>
            <a:r>
              <a:rPr lang="en-US" sz="2000" i="1" dirty="0"/>
              <a:t>, RTC-Inspired Acquisition Machine</a:t>
            </a:r>
          </a:p>
        </p:txBody>
      </p:sp>
      <p:sp>
        <p:nvSpPr>
          <p:cNvPr id="7" name="Content Placeholder 2">
            <a:extLst>
              <a:ext uri="{FF2B5EF4-FFF2-40B4-BE49-F238E27FC236}">
                <a16:creationId xmlns:a16="http://schemas.microsoft.com/office/drawing/2014/main" id="{9A28E010-A799-5A0E-DFC4-D82A81C5AD5D}"/>
              </a:ext>
            </a:extLst>
          </p:cNvPr>
          <p:cNvSpPr txBox="1">
            <a:spLocks/>
          </p:cNvSpPr>
          <p:nvPr/>
        </p:nvSpPr>
        <p:spPr>
          <a:xfrm>
            <a:off x="557017" y="1555324"/>
            <a:ext cx="5627209" cy="1527265"/>
          </a:xfrm>
          <a:prstGeom prst="rect">
            <a:avLst/>
          </a:prstGeom>
        </p:spPr>
        <p:txBody>
          <a:bodyPr>
            <a:noAutofit/>
          </a:bodyPr>
          <a:lstStyle>
            <a:lvl1pPr marL="228600" indent="-228600" algn="l" defTabSz="914400" rtl="0" eaLnBrk="1" latinLnBrk="0" hangingPunct="1">
              <a:lnSpc>
                <a:spcPct val="120000"/>
              </a:lnSpc>
              <a:spcBef>
                <a:spcPts val="1000"/>
              </a:spcBef>
              <a:buSzPct val="80000"/>
              <a:buFont typeface="Arial" panose="020B0604020202020204" pitchFamily="34" charset="0"/>
              <a:buChar char="•"/>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200" b="1" spc="40" dirty="0">
                <a:solidFill>
                  <a:schemeClr val="tx1">
                    <a:alpha val="85000"/>
                  </a:schemeClr>
                </a:solidFill>
              </a:rPr>
              <a:t>A. Precious Metals-Backed Collateral Engine</a:t>
            </a:r>
          </a:p>
          <a:p>
            <a:pPr marL="0" indent="0">
              <a:lnSpc>
                <a:spcPct val="100000"/>
              </a:lnSpc>
              <a:spcBef>
                <a:spcPts val="0"/>
              </a:spcBef>
              <a:buNone/>
            </a:pPr>
            <a:endParaRPr lang="en-US" sz="400" b="1" dirty="0">
              <a:solidFill>
                <a:schemeClr val="tx1">
                  <a:alpha val="85000"/>
                </a:schemeClr>
              </a:solidFill>
            </a:endParaRPr>
          </a:p>
          <a:p>
            <a:pPr lvl="1">
              <a:lnSpc>
                <a:spcPct val="100000"/>
              </a:lnSpc>
              <a:spcBef>
                <a:spcPts val="0"/>
              </a:spcBef>
              <a:buFont typeface="Wingdings" panose="05000000000000000000" pitchFamily="2" charset="2"/>
              <a:buChar char="§"/>
            </a:pPr>
            <a:r>
              <a:rPr lang="en-US" sz="1600" dirty="0"/>
              <a:t> LBMA-certified gold, silver, &amp; platinum group metals</a:t>
            </a:r>
          </a:p>
          <a:p>
            <a:pPr lvl="1">
              <a:lnSpc>
                <a:spcPct val="100000"/>
              </a:lnSpc>
              <a:spcBef>
                <a:spcPts val="0"/>
              </a:spcBef>
              <a:buFont typeface="Wingdings" panose="05000000000000000000" pitchFamily="2" charset="2"/>
              <a:buChar char="§"/>
            </a:pPr>
            <a:r>
              <a:rPr lang="en-US" sz="1600" dirty="0"/>
              <a:t> </a:t>
            </a:r>
            <a:r>
              <a:rPr lang="en-US" sz="1600" b="0" dirty="0"/>
              <a:t>Held in private, allocated, non-rehypothecated vaults</a:t>
            </a:r>
          </a:p>
          <a:p>
            <a:pPr lvl="1">
              <a:lnSpc>
                <a:spcPct val="100000"/>
              </a:lnSpc>
              <a:spcBef>
                <a:spcPts val="0"/>
              </a:spcBef>
              <a:buFont typeface="Wingdings" panose="05000000000000000000" pitchFamily="2" charset="2"/>
              <a:buChar char="§"/>
            </a:pPr>
            <a:r>
              <a:rPr lang="en-US" sz="1600" dirty="0"/>
              <a:t> Monetize to 75-85% LTV </a:t>
            </a:r>
          </a:p>
          <a:p>
            <a:pPr lvl="1">
              <a:lnSpc>
                <a:spcPct val="100000"/>
              </a:lnSpc>
              <a:spcBef>
                <a:spcPts val="0"/>
              </a:spcBef>
            </a:pPr>
            <a:r>
              <a:rPr lang="en-US" sz="1600" b="0" dirty="0"/>
              <a:t>    - via Bank Guarantees &amp; Secured Letters of Credit</a:t>
            </a:r>
          </a:p>
          <a:p>
            <a:pPr lvl="1">
              <a:lnSpc>
                <a:spcPct val="100000"/>
              </a:lnSpc>
              <a:spcBef>
                <a:spcPts val="0"/>
              </a:spcBef>
            </a:pPr>
            <a:endParaRPr lang="en-US" sz="800" dirty="0">
              <a:solidFill>
                <a:schemeClr val="tx1">
                  <a:alpha val="85000"/>
                </a:schemeClr>
              </a:solidFill>
            </a:endParaRPr>
          </a:p>
          <a:p>
            <a:pPr lvl="1">
              <a:lnSpc>
                <a:spcPct val="100000"/>
              </a:lnSpc>
              <a:spcBef>
                <a:spcPts val="0"/>
              </a:spcBef>
            </a:pPr>
            <a:endParaRPr lang="en-US" sz="800" dirty="0">
              <a:solidFill>
                <a:schemeClr val="tx1">
                  <a:alpha val="85000"/>
                </a:schemeClr>
              </a:solidFill>
            </a:endParaRPr>
          </a:p>
          <a:p>
            <a:pPr lvl="2" indent="0">
              <a:lnSpc>
                <a:spcPct val="100000"/>
              </a:lnSpc>
              <a:spcBef>
                <a:spcPts val="0"/>
              </a:spcBef>
              <a:buNone/>
            </a:pPr>
            <a:endParaRPr lang="en-US" sz="800" dirty="0">
              <a:solidFill>
                <a:schemeClr val="tx1">
                  <a:alpha val="85000"/>
                </a:schemeClr>
              </a:solidFill>
            </a:endParaRPr>
          </a:p>
          <a:p>
            <a:pPr lvl="1">
              <a:lnSpc>
                <a:spcPct val="100000"/>
              </a:lnSpc>
              <a:spcBef>
                <a:spcPts val="0"/>
              </a:spcBef>
            </a:pPr>
            <a:endParaRPr lang="en-US" sz="1600" dirty="0"/>
          </a:p>
        </p:txBody>
      </p:sp>
      <p:sp>
        <p:nvSpPr>
          <p:cNvPr id="15" name="TextBox 14">
            <a:extLst>
              <a:ext uri="{FF2B5EF4-FFF2-40B4-BE49-F238E27FC236}">
                <a16:creationId xmlns:a16="http://schemas.microsoft.com/office/drawing/2014/main" id="{675C9DA0-8CC9-4479-6737-8E95188364BC}"/>
              </a:ext>
            </a:extLst>
          </p:cNvPr>
          <p:cNvSpPr txBox="1"/>
          <p:nvPr/>
        </p:nvSpPr>
        <p:spPr>
          <a:xfrm>
            <a:off x="3047238" y="-13718726"/>
            <a:ext cx="6094476" cy="4401205"/>
          </a:xfrm>
          <a:prstGeom prst="rect">
            <a:avLst/>
          </a:prstGeom>
          <a:noFill/>
        </p:spPr>
        <p:txBody>
          <a:bodyPr wrap="square">
            <a:spAutoFit/>
          </a:bodyPr>
          <a:lstStyle/>
          <a:p>
            <a:pPr marL="0" indent="0">
              <a:buNone/>
            </a:pPr>
            <a:r>
              <a:rPr lang="en-US" sz="2000" dirty="0">
                <a:solidFill>
                  <a:schemeClr val="tx1">
                    <a:alpha val="85000"/>
                  </a:schemeClr>
                </a:solidFill>
              </a:rPr>
              <a:t>Preserve purchasing power. Command liquidity. Acquire when others are forced to sell.</a:t>
            </a:r>
          </a:p>
          <a:p>
            <a:pPr marL="0" indent="0">
              <a:buNone/>
            </a:pPr>
            <a:br>
              <a:rPr lang="en-US" sz="2000" dirty="0"/>
            </a:br>
            <a:r>
              <a:rPr lang="en-US" sz="2000" dirty="0"/>
              <a:t>We engineer capital the way elite nations do:</a:t>
            </a:r>
          </a:p>
          <a:p>
            <a:pPr marL="0" indent="0">
              <a:buNone/>
            </a:pPr>
            <a:endParaRPr lang="en-US" sz="2000" dirty="0"/>
          </a:p>
          <a:p>
            <a:pPr lvl="2"/>
            <a:r>
              <a:rPr lang="en-US" sz="2000" dirty="0"/>
              <a:t>Control collateral</a:t>
            </a:r>
          </a:p>
          <a:p>
            <a:pPr lvl="2"/>
            <a:r>
              <a:rPr lang="en-US" sz="2000" dirty="0"/>
              <a:t>Command liquidity</a:t>
            </a:r>
          </a:p>
          <a:p>
            <a:pPr lvl="2"/>
            <a:r>
              <a:rPr lang="en-US" sz="2000" dirty="0"/>
              <a:t>Acquire when systems break</a:t>
            </a:r>
          </a:p>
          <a:p>
            <a:pPr lvl="2"/>
            <a:r>
              <a:rPr lang="en-US" sz="2000" dirty="0"/>
              <a:t>Convert volatility into advantage</a:t>
            </a:r>
          </a:p>
          <a:p>
            <a:pPr marL="0" indent="0">
              <a:buNone/>
            </a:pPr>
            <a:endParaRPr lang="en-US" sz="2000" b="1" i="1" dirty="0"/>
          </a:p>
          <a:p>
            <a:pPr marL="0" indent="0">
              <a:buNone/>
            </a:pPr>
            <a:endParaRPr lang="en-US" sz="2000" b="1" i="1" dirty="0"/>
          </a:p>
          <a:p>
            <a:pPr marL="0" indent="0">
              <a:buNone/>
            </a:pPr>
            <a:r>
              <a:rPr lang="en-US" sz="2000" b="1" i="1" dirty="0"/>
              <a:t>We do not chase markets.</a:t>
            </a:r>
          </a:p>
          <a:p>
            <a:pPr marL="0" indent="0">
              <a:buNone/>
            </a:pPr>
            <a:br>
              <a:rPr lang="en-US" sz="2000" dirty="0"/>
            </a:br>
            <a:endParaRPr lang="en-US" sz="2000" dirty="0"/>
          </a:p>
        </p:txBody>
      </p:sp>
      <p:sp>
        <p:nvSpPr>
          <p:cNvPr id="34" name="TextBox 33">
            <a:extLst>
              <a:ext uri="{FF2B5EF4-FFF2-40B4-BE49-F238E27FC236}">
                <a16:creationId xmlns:a16="http://schemas.microsoft.com/office/drawing/2014/main" id="{8AB8EB42-96A9-7887-B1D9-242F6178AD5E}"/>
              </a:ext>
            </a:extLst>
          </p:cNvPr>
          <p:cNvSpPr txBox="1"/>
          <p:nvPr/>
        </p:nvSpPr>
        <p:spPr>
          <a:xfrm>
            <a:off x="11709841" y="6483503"/>
            <a:ext cx="415157" cy="230832"/>
          </a:xfrm>
          <a:prstGeom prst="rect">
            <a:avLst/>
          </a:prstGeom>
          <a:noFill/>
        </p:spPr>
        <p:txBody>
          <a:bodyPr wrap="square" rtlCol="0">
            <a:spAutoFit/>
          </a:bodyPr>
          <a:lstStyle/>
          <a:p>
            <a:r>
              <a:rPr lang="en-US" sz="900" b="1" dirty="0">
                <a:solidFill>
                  <a:schemeClr val="tx2"/>
                </a:solidFill>
              </a:rPr>
              <a:t>10</a:t>
            </a:r>
          </a:p>
        </p:txBody>
      </p:sp>
      <p:sp>
        <p:nvSpPr>
          <p:cNvPr id="8" name="TextBox 7">
            <a:extLst>
              <a:ext uri="{FF2B5EF4-FFF2-40B4-BE49-F238E27FC236}">
                <a16:creationId xmlns:a16="http://schemas.microsoft.com/office/drawing/2014/main" id="{2091A621-50E5-DEE7-3656-2DE75ECA62A1}"/>
              </a:ext>
            </a:extLst>
          </p:cNvPr>
          <p:cNvSpPr txBox="1"/>
          <p:nvPr/>
        </p:nvSpPr>
        <p:spPr>
          <a:xfrm>
            <a:off x="-28272" y="3082589"/>
            <a:ext cx="6483273" cy="2431435"/>
          </a:xfrm>
          <a:prstGeom prst="rect">
            <a:avLst/>
          </a:prstGeom>
          <a:noFill/>
        </p:spPr>
        <p:txBody>
          <a:bodyPr wrap="square">
            <a:spAutoFit/>
          </a:bodyPr>
          <a:lstStyle/>
          <a:p>
            <a:pPr lvl="1">
              <a:lnSpc>
                <a:spcPct val="100000"/>
              </a:lnSpc>
              <a:spcBef>
                <a:spcPts val="0"/>
              </a:spcBef>
            </a:pPr>
            <a:endParaRPr lang="en-US" sz="2000" dirty="0">
              <a:solidFill>
                <a:schemeClr val="tx2">
                  <a:alpha val="85000"/>
                </a:schemeClr>
              </a:solidFill>
            </a:endParaRPr>
          </a:p>
          <a:p>
            <a:pPr lvl="1">
              <a:lnSpc>
                <a:spcPct val="100000"/>
              </a:lnSpc>
              <a:spcBef>
                <a:spcPts val="0"/>
              </a:spcBef>
            </a:pPr>
            <a:endParaRPr lang="en-US" sz="400" dirty="0">
              <a:solidFill>
                <a:schemeClr val="tx1">
                  <a:alpha val="85000"/>
                </a:schemeClr>
              </a:solidFill>
            </a:endParaRPr>
          </a:p>
          <a:p>
            <a:pPr lvl="2">
              <a:buFont typeface="Wingdings" panose="05000000000000000000" pitchFamily="2" charset="2"/>
              <a:buChar char="§"/>
            </a:pPr>
            <a:r>
              <a:rPr lang="en-US" sz="1600" i="0" dirty="0">
                <a:solidFill>
                  <a:schemeClr val="tx2"/>
                </a:solidFill>
              </a:rPr>
              <a:t> </a:t>
            </a:r>
            <a:r>
              <a:rPr lang="en-US" sz="1600" b="1" i="0" spc="100" dirty="0">
                <a:solidFill>
                  <a:schemeClr val="tx2"/>
                </a:solidFill>
              </a:rPr>
              <a:t>Tier-1</a:t>
            </a:r>
            <a:r>
              <a:rPr lang="en-US" sz="1600" i="0" dirty="0">
                <a:solidFill>
                  <a:schemeClr val="tx2"/>
                </a:solidFill>
              </a:rPr>
              <a:t> collateral base</a:t>
            </a:r>
          </a:p>
          <a:p>
            <a:pPr lvl="2">
              <a:buFont typeface="Wingdings" panose="05000000000000000000" pitchFamily="2" charset="2"/>
              <a:buChar char="§"/>
            </a:pPr>
            <a:r>
              <a:rPr lang="en-US" sz="1600" i="0" dirty="0">
                <a:solidFill>
                  <a:schemeClr val="tx2"/>
                </a:solidFill>
              </a:rPr>
              <a:t> Enables bank-guaranteed liquidity </a:t>
            </a:r>
            <a:r>
              <a:rPr lang="en-US" sz="1600" dirty="0">
                <a:solidFill>
                  <a:schemeClr val="tx2"/>
                </a:solidFill>
              </a:rPr>
              <a:t>without</a:t>
            </a:r>
            <a:r>
              <a:rPr lang="en-US" sz="1600" i="0" dirty="0">
                <a:solidFill>
                  <a:schemeClr val="tx2"/>
                </a:solidFill>
              </a:rPr>
              <a:t> selling assets</a:t>
            </a:r>
          </a:p>
          <a:p>
            <a:pPr lvl="2">
              <a:buFont typeface="Wingdings" panose="05000000000000000000" pitchFamily="2" charset="2"/>
              <a:buChar char="§"/>
            </a:pPr>
            <a:r>
              <a:rPr lang="en-US" sz="1600" i="0" dirty="0">
                <a:solidFill>
                  <a:schemeClr val="tx2"/>
                </a:solidFill>
              </a:rPr>
              <a:t> Insulates portfolio from </a:t>
            </a:r>
            <a:r>
              <a:rPr lang="en-US" sz="1600" b="1" dirty="0">
                <a:solidFill>
                  <a:schemeClr val="tx2"/>
                </a:solidFill>
              </a:rPr>
              <a:t>fiat </a:t>
            </a:r>
            <a:r>
              <a:rPr lang="en-US" sz="1600" i="1" dirty="0"/>
              <a:t>volatility, inflation, &amp; institutional failure</a:t>
            </a:r>
          </a:p>
          <a:p>
            <a:pPr lvl="3">
              <a:lnSpc>
                <a:spcPct val="100000"/>
              </a:lnSpc>
              <a:spcBef>
                <a:spcPts val="0"/>
              </a:spcBef>
              <a:buFont typeface="Wingdings" panose="05000000000000000000" pitchFamily="2" charset="2"/>
              <a:buChar char="§"/>
            </a:pPr>
            <a:endParaRPr lang="en-US" b="1" dirty="0"/>
          </a:p>
          <a:p>
            <a:pPr lvl="3">
              <a:lnSpc>
                <a:spcPct val="100000"/>
              </a:lnSpc>
              <a:spcBef>
                <a:spcPts val="0"/>
              </a:spcBef>
            </a:pPr>
            <a:endParaRPr lang="en-US" b="1" dirty="0"/>
          </a:p>
          <a:p>
            <a:pPr lvl="1">
              <a:lnSpc>
                <a:spcPct val="100000"/>
              </a:lnSpc>
              <a:spcBef>
                <a:spcPts val="0"/>
              </a:spcBef>
              <a:buFont typeface="Wingdings" panose="05000000000000000000" pitchFamily="2" charset="2"/>
              <a:buChar char="§"/>
            </a:pPr>
            <a:endParaRPr lang="en-US" sz="800" dirty="0"/>
          </a:p>
          <a:p>
            <a:pPr lvl="1">
              <a:lnSpc>
                <a:spcPct val="100000"/>
              </a:lnSpc>
              <a:spcBef>
                <a:spcPts val="0"/>
              </a:spcBef>
            </a:pPr>
            <a:endParaRPr lang="en-US" sz="2000" dirty="0">
              <a:solidFill>
                <a:schemeClr val="tx2">
                  <a:alpha val="85000"/>
                </a:schemeClr>
              </a:solidFill>
            </a:endParaRPr>
          </a:p>
        </p:txBody>
      </p:sp>
      <p:sp>
        <p:nvSpPr>
          <p:cNvPr id="10" name="TextBox 9">
            <a:extLst>
              <a:ext uri="{FF2B5EF4-FFF2-40B4-BE49-F238E27FC236}">
                <a16:creationId xmlns:a16="http://schemas.microsoft.com/office/drawing/2014/main" id="{9FB10DC0-C00C-98EF-6B73-80A15B5A7387}"/>
              </a:ext>
            </a:extLst>
          </p:cNvPr>
          <p:cNvSpPr txBox="1"/>
          <p:nvPr/>
        </p:nvSpPr>
        <p:spPr>
          <a:xfrm>
            <a:off x="5839259" y="3429000"/>
            <a:ext cx="5953911" cy="1077218"/>
          </a:xfrm>
          <a:prstGeom prst="rect">
            <a:avLst/>
          </a:prstGeom>
          <a:noFill/>
        </p:spPr>
        <p:txBody>
          <a:bodyPr wrap="square">
            <a:spAutoFit/>
          </a:bodyPr>
          <a:lstStyle/>
          <a:p>
            <a:pPr lvl="2">
              <a:buFont typeface="Wingdings" panose="05000000000000000000" pitchFamily="2" charset="2"/>
              <a:buChar char="§"/>
            </a:pPr>
            <a:r>
              <a:rPr lang="en-US" sz="1600" dirty="0">
                <a:solidFill>
                  <a:schemeClr val="tx2"/>
                </a:solidFill>
              </a:rPr>
              <a:t> </a:t>
            </a:r>
            <a:r>
              <a:rPr lang="en-US" sz="1600" i="0" dirty="0">
                <a:solidFill>
                  <a:schemeClr val="tx2"/>
                </a:solidFill>
              </a:rPr>
              <a:t>Gold doubled; silver rose </a:t>
            </a:r>
            <a:r>
              <a:rPr lang="en-US" sz="1600" b="1" i="0" dirty="0">
                <a:solidFill>
                  <a:schemeClr val="tx2"/>
                </a:solidFill>
              </a:rPr>
              <a:t>~5×</a:t>
            </a:r>
            <a:r>
              <a:rPr lang="en-US" sz="1600" i="0" dirty="0">
                <a:solidFill>
                  <a:schemeClr val="tx2"/>
                </a:solidFill>
              </a:rPr>
              <a:t> (2008-2011)</a:t>
            </a:r>
          </a:p>
          <a:p>
            <a:pPr lvl="2">
              <a:buFont typeface="Wingdings" panose="05000000000000000000" pitchFamily="2" charset="2"/>
              <a:buChar char="§"/>
            </a:pPr>
            <a:r>
              <a:rPr lang="en-US" sz="1600" i="0" dirty="0">
                <a:solidFill>
                  <a:schemeClr val="tx2"/>
                </a:solidFill>
              </a:rPr>
              <a:t> CRE fell </a:t>
            </a:r>
            <a:r>
              <a:rPr lang="en-US" sz="1600" b="1" i="0" dirty="0">
                <a:solidFill>
                  <a:schemeClr val="tx2"/>
                </a:solidFill>
              </a:rPr>
              <a:t>40-50%</a:t>
            </a:r>
          </a:p>
          <a:p>
            <a:pPr lvl="2">
              <a:buFont typeface="Wingdings" panose="05000000000000000000" pitchFamily="2" charset="2"/>
              <a:buChar char="§"/>
            </a:pPr>
            <a:r>
              <a:rPr lang="en-US" sz="1600" i="0" dirty="0">
                <a:solidFill>
                  <a:schemeClr val="tx2"/>
                </a:solidFill>
              </a:rPr>
              <a:t> Rotation</a:t>
            </a:r>
            <a:r>
              <a:rPr lang="en-US" sz="1600" i="0" dirty="0"/>
              <a:t> </a:t>
            </a:r>
            <a:r>
              <a:rPr lang="en-US" sz="1600" b="1" i="1" dirty="0">
                <a:solidFill>
                  <a:schemeClr val="tx1">
                    <a:alpha val="85000"/>
                  </a:schemeClr>
                </a:solidFill>
              </a:rPr>
              <a:t>into metals </a:t>
            </a:r>
            <a:r>
              <a:rPr lang="en-US" sz="1600" dirty="0"/>
              <a:t>→</a:t>
            </a:r>
            <a:r>
              <a:rPr lang="en-US" sz="1600" dirty="0">
                <a:solidFill>
                  <a:schemeClr val="tx2"/>
                </a:solidFill>
              </a:rPr>
              <a:t> </a:t>
            </a:r>
            <a:r>
              <a:rPr lang="en-US" sz="1600" b="1" i="1" dirty="0">
                <a:solidFill>
                  <a:schemeClr val="tx2"/>
                </a:solidFill>
              </a:rPr>
              <a:t>back</a:t>
            </a:r>
            <a:r>
              <a:rPr lang="en-US" sz="1600" b="1" dirty="0">
                <a:solidFill>
                  <a:schemeClr val="tx2"/>
                </a:solidFill>
              </a:rPr>
              <a:t> into CRE </a:t>
            </a:r>
            <a:r>
              <a:rPr lang="en-US" sz="1600" dirty="0">
                <a:solidFill>
                  <a:schemeClr val="tx1">
                    <a:alpha val="85000"/>
                  </a:schemeClr>
                </a:solidFill>
              </a:rPr>
              <a:t>=  </a:t>
            </a:r>
            <a:r>
              <a:rPr lang="en-US" sz="1600" b="1" dirty="0">
                <a:solidFill>
                  <a:schemeClr val="tx1">
                    <a:alpha val="85000"/>
                  </a:schemeClr>
                </a:solidFill>
              </a:rPr>
              <a:t>10× </a:t>
            </a:r>
            <a:r>
              <a:rPr lang="en-US" sz="1600" i="1" spc="40" dirty="0">
                <a:solidFill>
                  <a:schemeClr val="tx2"/>
                </a:solidFill>
              </a:rPr>
              <a:t>purchasing power advantage</a:t>
            </a:r>
          </a:p>
        </p:txBody>
      </p:sp>
      <p:sp>
        <p:nvSpPr>
          <p:cNvPr id="12" name="TextBox 11">
            <a:extLst>
              <a:ext uri="{FF2B5EF4-FFF2-40B4-BE49-F238E27FC236}">
                <a16:creationId xmlns:a16="http://schemas.microsoft.com/office/drawing/2014/main" id="{B15700CD-C2BF-E2B0-756A-881BCC46A1CD}"/>
              </a:ext>
            </a:extLst>
          </p:cNvPr>
          <p:cNvSpPr txBox="1"/>
          <p:nvPr/>
        </p:nvSpPr>
        <p:spPr>
          <a:xfrm>
            <a:off x="238657" y="3156355"/>
            <a:ext cx="2346311" cy="400110"/>
          </a:xfrm>
          <a:prstGeom prst="rect">
            <a:avLst/>
          </a:prstGeom>
          <a:noFill/>
        </p:spPr>
        <p:txBody>
          <a:bodyPr wrap="square">
            <a:spAutoFit/>
          </a:bodyPr>
          <a:lstStyle/>
          <a:p>
            <a:pPr lvl="1">
              <a:lnSpc>
                <a:spcPct val="100000"/>
              </a:lnSpc>
              <a:spcBef>
                <a:spcPts val="0"/>
              </a:spcBef>
            </a:pPr>
            <a:r>
              <a:rPr lang="en-US" sz="2000" b="1" spc="30" dirty="0">
                <a:solidFill>
                  <a:schemeClr val="tx1">
                    <a:alpha val="85000"/>
                  </a:schemeClr>
                </a:solidFill>
              </a:rPr>
              <a:t>Functions</a:t>
            </a:r>
          </a:p>
        </p:txBody>
      </p:sp>
      <p:sp>
        <p:nvSpPr>
          <p:cNvPr id="14" name="TextBox 13">
            <a:extLst>
              <a:ext uri="{FF2B5EF4-FFF2-40B4-BE49-F238E27FC236}">
                <a16:creationId xmlns:a16="http://schemas.microsoft.com/office/drawing/2014/main" id="{E9E98588-BA3C-0470-D270-2F63C00AB665}"/>
              </a:ext>
            </a:extLst>
          </p:cNvPr>
          <p:cNvSpPr txBox="1"/>
          <p:nvPr/>
        </p:nvSpPr>
        <p:spPr>
          <a:xfrm>
            <a:off x="5917636" y="3140435"/>
            <a:ext cx="3030160" cy="400110"/>
          </a:xfrm>
          <a:prstGeom prst="rect">
            <a:avLst/>
          </a:prstGeom>
          <a:noFill/>
        </p:spPr>
        <p:txBody>
          <a:bodyPr wrap="square">
            <a:spAutoFit/>
          </a:bodyPr>
          <a:lstStyle/>
          <a:p>
            <a:pPr lvl="1">
              <a:lnSpc>
                <a:spcPct val="100000"/>
              </a:lnSpc>
              <a:spcBef>
                <a:spcPts val="0"/>
              </a:spcBef>
            </a:pPr>
            <a:r>
              <a:rPr lang="en-US" sz="2000" b="1" spc="30" dirty="0">
                <a:solidFill>
                  <a:schemeClr val="tx1">
                    <a:alpha val="85000"/>
                  </a:schemeClr>
                </a:solidFill>
              </a:rPr>
              <a:t>Historical Proof </a:t>
            </a:r>
          </a:p>
        </p:txBody>
      </p:sp>
      <p:sp>
        <p:nvSpPr>
          <p:cNvPr id="18" name="TextBox 17">
            <a:extLst>
              <a:ext uri="{FF2B5EF4-FFF2-40B4-BE49-F238E27FC236}">
                <a16:creationId xmlns:a16="http://schemas.microsoft.com/office/drawing/2014/main" id="{9EC9975C-E809-40D0-4C3C-7C00939747EE}"/>
              </a:ext>
            </a:extLst>
          </p:cNvPr>
          <p:cNvSpPr txBox="1"/>
          <p:nvPr/>
        </p:nvSpPr>
        <p:spPr>
          <a:xfrm>
            <a:off x="1192781" y="4852628"/>
            <a:ext cx="10724638" cy="400110"/>
          </a:xfrm>
          <a:prstGeom prst="rect">
            <a:avLst/>
          </a:prstGeom>
          <a:noFill/>
        </p:spPr>
        <p:txBody>
          <a:bodyPr wrap="square">
            <a:spAutoFit/>
          </a:bodyPr>
          <a:lstStyle/>
          <a:p>
            <a:pPr lvl="1">
              <a:lnSpc>
                <a:spcPct val="100000"/>
              </a:lnSpc>
              <a:spcBef>
                <a:spcPts val="0"/>
              </a:spcBef>
            </a:pPr>
            <a:r>
              <a:rPr lang="en-US" sz="2000" b="0" dirty="0">
                <a:solidFill>
                  <a:schemeClr val="tx2"/>
                </a:solidFill>
              </a:rPr>
              <a:t>This is not nostalgia;  it is </a:t>
            </a:r>
            <a:r>
              <a:rPr lang="en-US" sz="2000" b="1" dirty="0">
                <a:solidFill>
                  <a:schemeClr val="tx2"/>
                </a:solidFill>
              </a:rPr>
              <a:t>math, precedent</a:t>
            </a:r>
            <a:r>
              <a:rPr lang="en-US" sz="2000" dirty="0">
                <a:solidFill>
                  <a:schemeClr val="tx2"/>
                </a:solidFill>
              </a:rPr>
              <a:t>, </a:t>
            </a:r>
            <a:r>
              <a:rPr lang="en-US" sz="2000" b="0" dirty="0"/>
              <a:t>and</a:t>
            </a:r>
            <a:r>
              <a:rPr lang="en-US" sz="2000" dirty="0"/>
              <a:t> </a:t>
            </a:r>
            <a:r>
              <a:rPr lang="en-US" sz="2000" b="1" i="1" spc="50" dirty="0"/>
              <a:t>engineering for repeatability</a:t>
            </a:r>
            <a:r>
              <a:rPr lang="en-US" sz="2000" b="1" spc="50" dirty="0"/>
              <a:t>.</a:t>
            </a:r>
          </a:p>
        </p:txBody>
      </p:sp>
      <p:sp>
        <p:nvSpPr>
          <p:cNvPr id="23" name="TextBox 22">
            <a:extLst>
              <a:ext uri="{FF2B5EF4-FFF2-40B4-BE49-F238E27FC236}">
                <a16:creationId xmlns:a16="http://schemas.microsoft.com/office/drawing/2014/main" id="{8E4964ED-97CB-6293-CD8D-F9FBB347CDAA}"/>
              </a:ext>
            </a:extLst>
          </p:cNvPr>
          <p:cNvSpPr txBox="1"/>
          <p:nvPr/>
        </p:nvSpPr>
        <p:spPr>
          <a:xfrm>
            <a:off x="2210624" y="5587789"/>
            <a:ext cx="10972332" cy="800219"/>
          </a:xfrm>
          <a:prstGeom prst="rect">
            <a:avLst/>
          </a:prstGeom>
          <a:noFill/>
        </p:spPr>
        <p:txBody>
          <a:bodyPr wrap="square">
            <a:spAutoFit/>
          </a:bodyPr>
          <a:lstStyle/>
          <a:p>
            <a:r>
              <a:rPr lang="en-US" sz="2300" b="1" dirty="0">
                <a:solidFill>
                  <a:schemeClr val="tx1">
                    <a:alpha val="85000"/>
                  </a:schemeClr>
                </a:solidFill>
              </a:rPr>
              <a:t>“Downside is anchored in </a:t>
            </a:r>
            <a:r>
              <a:rPr lang="en-US" sz="2300" b="1" dirty="0">
                <a:solidFill>
                  <a:schemeClr val="tx2">
                    <a:alpha val="85000"/>
                  </a:schemeClr>
                </a:solidFill>
              </a:rPr>
              <a:t>metals.</a:t>
            </a:r>
            <a:r>
              <a:rPr lang="en-US" sz="2300" b="1" dirty="0">
                <a:solidFill>
                  <a:schemeClr val="tx1">
                    <a:alpha val="85000"/>
                  </a:schemeClr>
                </a:solidFill>
              </a:rPr>
              <a:t> </a:t>
            </a:r>
          </a:p>
          <a:p>
            <a:r>
              <a:rPr lang="en-US" sz="2300" b="1" dirty="0">
                <a:solidFill>
                  <a:schemeClr val="tx1">
                    <a:alpha val="85000"/>
                  </a:schemeClr>
                </a:solidFill>
              </a:rPr>
              <a:t>  Upside is amplified through </a:t>
            </a:r>
            <a:r>
              <a:rPr lang="en-US" sz="2300" b="1" i="1" dirty="0">
                <a:solidFill>
                  <a:schemeClr val="tx2">
                    <a:alpha val="85000"/>
                  </a:schemeClr>
                </a:solidFill>
              </a:rPr>
              <a:t>distressed CRE &amp; business arbitrage</a:t>
            </a:r>
            <a:r>
              <a:rPr lang="en-US" sz="2300" b="1" i="1" dirty="0">
                <a:solidFill>
                  <a:schemeClr val="tx1">
                    <a:alpha val="85000"/>
                  </a:schemeClr>
                </a:solidFill>
              </a:rPr>
              <a:t>.”</a:t>
            </a:r>
            <a:endParaRPr lang="en-US" sz="2300" dirty="0"/>
          </a:p>
        </p:txBody>
      </p:sp>
      <p:sp>
        <p:nvSpPr>
          <p:cNvPr id="4" name="TextBox 3">
            <a:extLst>
              <a:ext uri="{FF2B5EF4-FFF2-40B4-BE49-F238E27FC236}">
                <a16:creationId xmlns:a16="http://schemas.microsoft.com/office/drawing/2014/main" id="{F59A814D-DD56-BC48-CDD8-8FF120359722}"/>
              </a:ext>
            </a:extLst>
          </p:cNvPr>
          <p:cNvSpPr txBox="1"/>
          <p:nvPr/>
        </p:nvSpPr>
        <p:spPr>
          <a:xfrm>
            <a:off x="5821419" y="1583676"/>
            <a:ext cx="6096000" cy="1138773"/>
          </a:xfrm>
          <a:prstGeom prst="rect">
            <a:avLst/>
          </a:prstGeom>
          <a:noFill/>
        </p:spPr>
        <p:txBody>
          <a:bodyPr wrap="square">
            <a:spAutoFit/>
          </a:bodyPr>
          <a:lstStyle/>
          <a:p>
            <a:pPr lvl="1">
              <a:lnSpc>
                <a:spcPct val="100000"/>
              </a:lnSpc>
              <a:spcBef>
                <a:spcPts val="0"/>
              </a:spcBef>
            </a:pPr>
            <a:r>
              <a:rPr lang="en-US" sz="2000" b="1" spc="30" dirty="0">
                <a:solidFill>
                  <a:schemeClr val="tx1">
                    <a:alpha val="85000"/>
                  </a:schemeClr>
                </a:solidFill>
              </a:rPr>
              <a:t>Deploy Liquidity Into High-Asymmetry Acquisitions:</a:t>
            </a:r>
          </a:p>
          <a:p>
            <a:pPr lvl="2">
              <a:buFont typeface="Wingdings" panose="05000000000000000000" pitchFamily="2" charset="2"/>
              <a:buChar char="§"/>
            </a:pPr>
            <a:r>
              <a:rPr lang="en-US" sz="1600" dirty="0">
                <a:solidFill>
                  <a:schemeClr val="tx2"/>
                </a:solidFill>
              </a:rPr>
              <a:t> NPL portfolios, Defaulted notes</a:t>
            </a:r>
          </a:p>
          <a:p>
            <a:pPr lvl="2">
              <a:buFont typeface="Wingdings" panose="05000000000000000000" pitchFamily="2" charset="2"/>
              <a:buChar char="§"/>
            </a:pPr>
            <a:r>
              <a:rPr lang="en-US" sz="1600" dirty="0">
                <a:solidFill>
                  <a:schemeClr val="tx2"/>
                </a:solidFill>
              </a:rPr>
              <a:t> REO &amp; structured FDIC assets</a:t>
            </a:r>
          </a:p>
          <a:p>
            <a:pPr lvl="2">
              <a:buFont typeface="Wingdings" panose="05000000000000000000" pitchFamily="2" charset="2"/>
              <a:buChar char="§"/>
            </a:pPr>
            <a:r>
              <a:rPr lang="en-US" sz="1600" i="1" dirty="0">
                <a:solidFill>
                  <a:schemeClr val="tx2"/>
                </a:solidFill>
              </a:rPr>
              <a:t> Broken developments &amp; Operating companies</a:t>
            </a:r>
            <a:endParaRPr lang="en-US" sz="1600" i="1" spc="40" dirty="0">
              <a:solidFill>
                <a:schemeClr val="tx2"/>
              </a:solidFill>
            </a:endParaRPr>
          </a:p>
        </p:txBody>
      </p:sp>
      <p:cxnSp>
        <p:nvCxnSpPr>
          <p:cNvPr id="9" name="Straight Connector 8">
            <a:extLst>
              <a:ext uri="{FF2B5EF4-FFF2-40B4-BE49-F238E27FC236}">
                <a16:creationId xmlns:a16="http://schemas.microsoft.com/office/drawing/2014/main" id="{92E5597A-C427-6A61-E210-5AEB87386851}"/>
              </a:ext>
            </a:extLst>
          </p:cNvPr>
          <p:cNvCxnSpPr>
            <a:cxnSpLocks/>
          </p:cNvCxnSpPr>
          <p:nvPr/>
        </p:nvCxnSpPr>
        <p:spPr>
          <a:xfrm>
            <a:off x="1411813" y="3082589"/>
            <a:ext cx="9370423" cy="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026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7CD84-19FC-9F81-8E4D-28713B7982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1823C6-324E-A228-8E2C-2F808B5FA100}"/>
              </a:ext>
            </a:extLst>
          </p:cNvPr>
          <p:cNvSpPr txBox="1">
            <a:spLocks/>
          </p:cNvSpPr>
          <p:nvPr/>
        </p:nvSpPr>
        <p:spPr>
          <a:xfrm>
            <a:off x="407416" y="282528"/>
            <a:ext cx="9633712" cy="549576"/>
          </a:xfrm>
          <a:prstGeom prst="rect">
            <a:avLst/>
          </a:prstGeom>
        </p:spPr>
        <p:txBody>
          <a:bodyPr>
            <a:noAutofit/>
          </a:bodyPr>
          <a:lst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a:lstStyle>
          <a:p>
            <a:r>
              <a:rPr lang="en-US" sz="3600" dirty="0">
                <a:solidFill>
                  <a:schemeClr val="tx1">
                    <a:alpha val="75000"/>
                  </a:schemeClr>
                </a:solidFill>
              </a:rPr>
              <a:t>The Program </a:t>
            </a:r>
            <a:r>
              <a:rPr lang="en-US" sz="2800" i="1" dirty="0">
                <a:solidFill>
                  <a:schemeClr val="tx1">
                    <a:alpha val="75000"/>
                  </a:schemeClr>
                </a:solidFill>
              </a:rPr>
              <a:t>cont.</a:t>
            </a:r>
          </a:p>
        </p:txBody>
      </p:sp>
      <p:sp>
        <p:nvSpPr>
          <p:cNvPr id="6" name="TextBox 5">
            <a:extLst>
              <a:ext uri="{FF2B5EF4-FFF2-40B4-BE49-F238E27FC236}">
                <a16:creationId xmlns:a16="http://schemas.microsoft.com/office/drawing/2014/main" id="{889192DB-096E-5A47-942D-E4B399C06769}"/>
              </a:ext>
            </a:extLst>
          </p:cNvPr>
          <p:cNvSpPr txBox="1"/>
          <p:nvPr/>
        </p:nvSpPr>
        <p:spPr>
          <a:xfrm>
            <a:off x="633984" y="1285599"/>
            <a:ext cx="7815072" cy="738664"/>
          </a:xfrm>
          <a:prstGeom prst="rect">
            <a:avLst/>
          </a:prstGeom>
          <a:noFill/>
        </p:spPr>
        <p:txBody>
          <a:bodyPr wrap="square">
            <a:spAutoFit/>
          </a:bodyPr>
          <a:lstStyle/>
          <a:p>
            <a:r>
              <a:rPr lang="en-US" sz="2200" b="1" spc="40" dirty="0">
                <a:solidFill>
                  <a:schemeClr val="tx1">
                    <a:alpha val="85000"/>
                  </a:schemeClr>
                </a:solidFill>
              </a:rPr>
              <a:t>B. Credit Acquisition Edge </a:t>
            </a:r>
            <a:r>
              <a:rPr lang="en-US" b="1" i="1" dirty="0">
                <a:solidFill>
                  <a:schemeClr val="tx2">
                    <a:alpha val="85000"/>
                  </a:schemeClr>
                </a:solidFill>
              </a:rPr>
              <a:t>(Control Without Competition)</a:t>
            </a:r>
          </a:p>
          <a:p>
            <a:endParaRPr lang="en-US" sz="2000" i="1" dirty="0"/>
          </a:p>
        </p:txBody>
      </p:sp>
      <p:sp>
        <p:nvSpPr>
          <p:cNvPr id="7" name="Content Placeholder 2">
            <a:extLst>
              <a:ext uri="{FF2B5EF4-FFF2-40B4-BE49-F238E27FC236}">
                <a16:creationId xmlns:a16="http://schemas.microsoft.com/office/drawing/2014/main" id="{221BD52C-7149-E179-E7A4-BF66A76B9264}"/>
              </a:ext>
            </a:extLst>
          </p:cNvPr>
          <p:cNvSpPr txBox="1">
            <a:spLocks/>
          </p:cNvSpPr>
          <p:nvPr/>
        </p:nvSpPr>
        <p:spPr>
          <a:xfrm>
            <a:off x="979860" y="1837260"/>
            <a:ext cx="11325352" cy="1527265"/>
          </a:xfrm>
          <a:prstGeom prst="rect">
            <a:avLst/>
          </a:prstGeom>
        </p:spPr>
        <p:txBody>
          <a:bodyPr>
            <a:noAutofit/>
          </a:bodyPr>
          <a:lstStyle>
            <a:lvl1pPr marL="228600" indent="-228600" algn="l" defTabSz="914400" rtl="0" eaLnBrk="1" latinLnBrk="0" hangingPunct="1">
              <a:lnSpc>
                <a:spcPct val="120000"/>
              </a:lnSpc>
              <a:spcBef>
                <a:spcPts val="1000"/>
              </a:spcBef>
              <a:buSzPct val="80000"/>
              <a:buFont typeface="Arial" panose="020B0604020202020204" pitchFamily="34" charset="0"/>
              <a:buChar char="•"/>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b="0" dirty="0"/>
              <a:t>We buy </a:t>
            </a:r>
            <a:r>
              <a:rPr lang="en-US" sz="1800" b="1" dirty="0">
                <a:solidFill>
                  <a:schemeClr val="tx1">
                    <a:alpha val="85000"/>
                  </a:schemeClr>
                </a:solidFill>
              </a:rPr>
              <a:t>paper, </a:t>
            </a:r>
            <a:r>
              <a:rPr lang="en-US" sz="1800" dirty="0">
                <a:solidFill>
                  <a:schemeClr val="tx2"/>
                </a:solidFill>
              </a:rPr>
              <a:t>in addition to </a:t>
            </a:r>
            <a:r>
              <a:rPr lang="en-US" sz="1800" b="0" dirty="0"/>
              <a:t>property.</a:t>
            </a:r>
          </a:p>
          <a:p>
            <a:pPr lvl="1">
              <a:lnSpc>
                <a:spcPct val="100000"/>
              </a:lnSpc>
              <a:spcBef>
                <a:spcPts val="0"/>
              </a:spcBef>
            </a:pPr>
            <a:endParaRPr lang="en-US" sz="800" b="0" dirty="0"/>
          </a:p>
          <a:p>
            <a:pPr lvl="1">
              <a:lnSpc>
                <a:spcPct val="100000"/>
              </a:lnSpc>
              <a:spcBef>
                <a:spcPts val="0"/>
              </a:spcBef>
              <a:buFont typeface="Wingdings" panose="05000000000000000000" pitchFamily="2" charset="2"/>
              <a:buChar char="§"/>
            </a:pPr>
            <a:r>
              <a:rPr lang="en-US" sz="1600" b="0" dirty="0"/>
              <a:t> Defaulted notes (30-70 cents on the dollar)</a:t>
            </a:r>
          </a:p>
          <a:p>
            <a:pPr lvl="1">
              <a:lnSpc>
                <a:spcPct val="100000"/>
              </a:lnSpc>
              <a:spcBef>
                <a:spcPts val="0"/>
              </a:spcBef>
              <a:buFont typeface="Wingdings" panose="05000000000000000000" pitchFamily="2" charset="2"/>
              <a:buChar char="§"/>
            </a:pPr>
            <a:r>
              <a:rPr lang="en-US" sz="1600" b="0" dirty="0"/>
              <a:t> Non-Performing Loan (NPL) portfolios (20-80% of face)</a:t>
            </a:r>
          </a:p>
          <a:p>
            <a:pPr lvl="1">
              <a:lnSpc>
                <a:spcPct val="100000"/>
              </a:lnSpc>
              <a:spcBef>
                <a:spcPts val="0"/>
              </a:spcBef>
              <a:buFont typeface="Wingdings" panose="05000000000000000000" pitchFamily="2" charset="2"/>
              <a:buChar char="§"/>
            </a:pPr>
            <a:r>
              <a:rPr lang="en-US" sz="1600" b="0" dirty="0"/>
              <a:t> FDIC structured sales with embedded leverage</a:t>
            </a:r>
          </a:p>
          <a:p>
            <a:pPr lvl="1">
              <a:lnSpc>
                <a:spcPct val="100000"/>
              </a:lnSpc>
              <a:spcBef>
                <a:spcPts val="0"/>
              </a:spcBef>
              <a:buFont typeface="Wingdings" panose="05000000000000000000" pitchFamily="2" charset="2"/>
              <a:buChar char="§"/>
            </a:pPr>
            <a:r>
              <a:rPr lang="en-US" sz="1600" b="0" dirty="0"/>
              <a:t> Government-guaranteed paper</a:t>
            </a:r>
          </a:p>
          <a:p>
            <a:pPr lvl="1">
              <a:lnSpc>
                <a:spcPct val="100000"/>
              </a:lnSpc>
              <a:spcBef>
                <a:spcPts val="0"/>
              </a:spcBef>
            </a:pPr>
            <a:endParaRPr lang="en-US" sz="1700" b="0" dirty="0"/>
          </a:p>
          <a:p>
            <a:pPr marL="0" indent="0">
              <a:lnSpc>
                <a:spcPct val="100000"/>
              </a:lnSpc>
              <a:spcBef>
                <a:spcPts val="0"/>
              </a:spcBef>
              <a:buNone/>
            </a:pPr>
            <a:r>
              <a:rPr lang="en-US" sz="1800" b="1" dirty="0">
                <a:solidFill>
                  <a:schemeClr val="tx1">
                    <a:alpha val="85000"/>
                  </a:schemeClr>
                </a:solidFill>
              </a:rPr>
              <a:t>Acquiring the debt gives us takeover rights:</a:t>
            </a:r>
          </a:p>
          <a:p>
            <a:pPr lvl="1">
              <a:lnSpc>
                <a:spcPct val="100000"/>
              </a:lnSpc>
              <a:spcBef>
                <a:spcPts val="0"/>
              </a:spcBef>
            </a:pPr>
            <a:endParaRPr lang="en-US" sz="800" b="0" dirty="0">
              <a:solidFill>
                <a:schemeClr val="tx1">
                  <a:alpha val="85000"/>
                </a:schemeClr>
              </a:solidFill>
            </a:endParaRPr>
          </a:p>
          <a:p>
            <a:pPr lvl="1">
              <a:lnSpc>
                <a:spcPct val="100000"/>
              </a:lnSpc>
              <a:spcBef>
                <a:spcPts val="0"/>
              </a:spcBef>
              <a:buFont typeface="Wingdings" panose="05000000000000000000" pitchFamily="2" charset="2"/>
              <a:buChar char="§"/>
            </a:pPr>
            <a:r>
              <a:rPr lang="en-US" sz="1600" b="0" dirty="0"/>
              <a:t> Springing liens</a:t>
            </a:r>
          </a:p>
          <a:p>
            <a:pPr lvl="1">
              <a:lnSpc>
                <a:spcPct val="100000"/>
              </a:lnSpc>
              <a:spcBef>
                <a:spcPts val="0"/>
              </a:spcBef>
              <a:buFont typeface="Wingdings" panose="05000000000000000000" pitchFamily="2" charset="2"/>
              <a:buChar char="§"/>
            </a:pPr>
            <a:r>
              <a:rPr lang="en-US" sz="1600" b="0" dirty="0"/>
              <a:t> Step-in rights</a:t>
            </a:r>
          </a:p>
          <a:p>
            <a:pPr lvl="1">
              <a:lnSpc>
                <a:spcPct val="100000"/>
              </a:lnSpc>
              <a:spcBef>
                <a:spcPts val="0"/>
              </a:spcBef>
              <a:buFont typeface="Wingdings" panose="05000000000000000000" pitchFamily="2" charset="2"/>
              <a:buChar char="§"/>
            </a:pPr>
            <a:r>
              <a:rPr lang="en-US" sz="1600" b="0" dirty="0"/>
              <a:t> Forbearance-for-title agreements</a:t>
            </a:r>
          </a:p>
          <a:p>
            <a:pPr lvl="1">
              <a:lnSpc>
                <a:spcPct val="100000"/>
              </a:lnSpc>
              <a:spcBef>
                <a:spcPts val="0"/>
              </a:spcBef>
              <a:buFont typeface="Wingdings" panose="05000000000000000000" pitchFamily="2" charset="2"/>
              <a:buChar char="§"/>
            </a:pPr>
            <a:r>
              <a:rPr lang="en-US" sz="1600" b="0" dirty="0"/>
              <a:t> Equity conversion</a:t>
            </a:r>
          </a:p>
          <a:p>
            <a:pPr lvl="1">
              <a:lnSpc>
                <a:spcPct val="100000"/>
              </a:lnSpc>
              <a:spcBef>
                <a:spcPts val="0"/>
              </a:spcBef>
              <a:buFont typeface="Wingdings" panose="05000000000000000000" pitchFamily="2" charset="2"/>
              <a:buChar char="§"/>
            </a:pPr>
            <a:r>
              <a:rPr lang="en-US" sz="1600" b="0" dirty="0"/>
              <a:t> Deed-in-lieu control</a:t>
            </a:r>
          </a:p>
          <a:p>
            <a:pPr lvl="1">
              <a:lnSpc>
                <a:spcPct val="100000"/>
              </a:lnSpc>
              <a:spcBef>
                <a:spcPts val="0"/>
              </a:spcBef>
              <a:buFont typeface="Wingdings" panose="05000000000000000000" pitchFamily="2" charset="2"/>
              <a:buChar char="§"/>
            </a:pPr>
            <a:r>
              <a:rPr lang="en-US" sz="1600" b="0" dirty="0"/>
              <a:t> Cash management sweeps</a:t>
            </a:r>
          </a:p>
          <a:p>
            <a:pPr lvl="1">
              <a:lnSpc>
                <a:spcPct val="100000"/>
              </a:lnSpc>
              <a:spcBef>
                <a:spcPts val="0"/>
              </a:spcBef>
            </a:pPr>
            <a:endParaRPr lang="en-US" sz="1600" b="0" dirty="0"/>
          </a:p>
          <a:p>
            <a:pPr marL="0" indent="0">
              <a:lnSpc>
                <a:spcPct val="100000"/>
              </a:lnSpc>
              <a:spcBef>
                <a:spcPts val="0"/>
              </a:spcBef>
              <a:buNone/>
            </a:pPr>
            <a:endParaRPr lang="en-US" sz="800" dirty="0"/>
          </a:p>
          <a:p>
            <a:pPr marL="0" indent="0">
              <a:lnSpc>
                <a:spcPct val="100000"/>
              </a:lnSpc>
              <a:spcBef>
                <a:spcPts val="0"/>
              </a:spcBef>
              <a:buNone/>
            </a:pPr>
            <a:r>
              <a:rPr lang="en-US" sz="1800" dirty="0">
                <a:solidFill>
                  <a:schemeClr val="tx1">
                    <a:alpha val="85000"/>
                  </a:schemeClr>
                </a:solidFill>
              </a:rPr>
              <a:t>We don't bid against the public;</a:t>
            </a:r>
            <a:r>
              <a:rPr lang="en-US" sz="1800" b="0" dirty="0">
                <a:solidFill>
                  <a:schemeClr val="tx1">
                    <a:alpha val="85000"/>
                  </a:schemeClr>
                </a:solidFill>
              </a:rPr>
              <a:t> </a:t>
            </a:r>
            <a:r>
              <a:rPr lang="en-US" sz="1800" b="1" i="1" dirty="0">
                <a:solidFill>
                  <a:schemeClr val="tx1">
                    <a:alpha val="85000"/>
                  </a:schemeClr>
                </a:solidFill>
              </a:rPr>
              <a:t>we negotiate with institutions.</a:t>
            </a:r>
          </a:p>
        </p:txBody>
      </p:sp>
      <p:sp>
        <p:nvSpPr>
          <p:cNvPr id="11" name="TextBox 10">
            <a:extLst>
              <a:ext uri="{FF2B5EF4-FFF2-40B4-BE49-F238E27FC236}">
                <a16:creationId xmlns:a16="http://schemas.microsoft.com/office/drawing/2014/main" id="{7D329CA5-B850-93F4-FC60-676EDBDAB250}"/>
              </a:ext>
            </a:extLst>
          </p:cNvPr>
          <p:cNvSpPr txBox="1"/>
          <p:nvPr/>
        </p:nvSpPr>
        <p:spPr>
          <a:xfrm>
            <a:off x="11792355" y="6454462"/>
            <a:ext cx="250488" cy="230832"/>
          </a:xfrm>
          <a:prstGeom prst="rect">
            <a:avLst/>
          </a:prstGeom>
          <a:noFill/>
        </p:spPr>
        <p:txBody>
          <a:bodyPr wrap="square">
            <a:spAutoFit/>
          </a:bodyPr>
          <a:lstStyle/>
          <a:p>
            <a:r>
              <a:rPr lang="en-US" sz="900" b="1" dirty="0">
                <a:solidFill>
                  <a:schemeClr val="tx2"/>
                </a:solidFill>
              </a:rPr>
              <a:t>9</a:t>
            </a:r>
          </a:p>
        </p:txBody>
      </p:sp>
      <p:pic>
        <p:nvPicPr>
          <p:cNvPr id="4" name="Picture 3">
            <a:extLst>
              <a:ext uri="{FF2B5EF4-FFF2-40B4-BE49-F238E27FC236}">
                <a16:creationId xmlns:a16="http://schemas.microsoft.com/office/drawing/2014/main" id="{C1B7FE58-93C2-BB93-0250-C3AEDDBA221E}"/>
              </a:ext>
            </a:extLst>
          </p:cNvPr>
          <p:cNvPicPr>
            <a:picLocks noChangeAspect="1"/>
          </p:cNvPicPr>
          <p:nvPr/>
        </p:nvPicPr>
        <p:blipFill>
          <a:blip r:embed="rId2"/>
          <a:srcRect l="-760"/>
          <a:stretch>
            <a:fillRect/>
          </a:stretch>
        </p:blipFill>
        <p:spPr>
          <a:xfrm>
            <a:off x="8325395" y="0"/>
            <a:ext cx="3866605" cy="6858000"/>
          </a:xfrm>
          <a:prstGeom prst="rect">
            <a:avLst/>
          </a:prstGeom>
          <a:effectLst>
            <a:outerShdw blurRad="50800" dist="50800" dir="5400000" algn="ctr" rotWithShape="0">
              <a:srgbClr val="000000">
                <a:alpha val="21000"/>
              </a:srgbClr>
            </a:outerShdw>
          </a:effectLst>
        </p:spPr>
      </p:pic>
      <p:sp>
        <p:nvSpPr>
          <p:cNvPr id="5" name="TextBox 4">
            <a:extLst>
              <a:ext uri="{FF2B5EF4-FFF2-40B4-BE49-F238E27FC236}">
                <a16:creationId xmlns:a16="http://schemas.microsoft.com/office/drawing/2014/main" id="{2CF68F6A-B26E-99ED-F0A7-E4C180D02C64}"/>
              </a:ext>
            </a:extLst>
          </p:cNvPr>
          <p:cNvSpPr txBox="1"/>
          <p:nvPr/>
        </p:nvSpPr>
        <p:spPr>
          <a:xfrm>
            <a:off x="11707433" y="6456366"/>
            <a:ext cx="420332" cy="230832"/>
          </a:xfrm>
          <a:prstGeom prst="rect">
            <a:avLst/>
          </a:prstGeom>
          <a:noFill/>
        </p:spPr>
        <p:txBody>
          <a:bodyPr wrap="square">
            <a:spAutoFit/>
          </a:bodyPr>
          <a:lstStyle/>
          <a:p>
            <a:r>
              <a:rPr lang="en-US" sz="900" b="1" dirty="0">
                <a:solidFill>
                  <a:schemeClr val="tx2"/>
                </a:solidFill>
              </a:rPr>
              <a:t>11</a:t>
            </a:r>
          </a:p>
        </p:txBody>
      </p:sp>
    </p:spTree>
    <p:extLst>
      <p:ext uri="{BB962C8B-B14F-4D97-AF65-F5344CB8AC3E}">
        <p14:creationId xmlns:p14="http://schemas.microsoft.com/office/powerpoint/2010/main" val="1735841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E261A-444E-5ACE-DC5A-86191AAC68C5}"/>
            </a:ext>
          </a:extLst>
        </p:cNvPr>
        <p:cNvGrpSpPr/>
        <p:nvPr/>
      </p:nvGrpSpPr>
      <p:grpSpPr>
        <a:xfrm>
          <a:off x="0" y="0"/>
          <a:ext cx="0" cy="0"/>
          <a:chOff x="0" y="0"/>
          <a:chExt cx="0" cy="0"/>
        </a:xfrm>
      </p:grpSpPr>
      <p:pic>
        <p:nvPicPr>
          <p:cNvPr id="3" name="Picture Placeholder 9" descr="Close up picture of tree rings">
            <a:extLst>
              <a:ext uri="{FF2B5EF4-FFF2-40B4-BE49-F238E27FC236}">
                <a16:creationId xmlns:a16="http://schemas.microsoft.com/office/drawing/2014/main" id="{FB4B4FCC-37E4-DB6E-8518-5D016401A43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5400000">
            <a:off x="-592180" y="3329366"/>
            <a:ext cx="4068993" cy="2412032"/>
          </a:xfrm>
          <a:prstGeom prst="rect">
            <a:avLst/>
          </a:prstGeom>
        </p:spPr>
      </p:pic>
      <p:sp>
        <p:nvSpPr>
          <p:cNvPr id="2" name="Title 1">
            <a:extLst>
              <a:ext uri="{FF2B5EF4-FFF2-40B4-BE49-F238E27FC236}">
                <a16:creationId xmlns:a16="http://schemas.microsoft.com/office/drawing/2014/main" id="{1F197E33-FB4D-EBC6-4BFD-87433283AF79}"/>
              </a:ext>
            </a:extLst>
          </p:cNvPr>
          <p:cNvSpPr txBox="1">
            <a:spLocks/>
          </p:cNvSpPr>
          <p:nvPr/>
        </p:nvSpPr>
        <p:spPr>
          <a:xfrm>
            <a:off x="416560" y="218520"/>
            <a:ext cx="9633712" cy="549576"/>
          </a:xfrm>
          <a:prstGeom prst="rect">
            <a:avLst/>
          </a:prstGeom>
        </p:spPr>
        <p:txBody>
          <a:bodyPr>
            <a:noAutofit/>
          </a:bodyPr>
          <a:lst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a:lstStyle>
          <a:p>
            <a:r>
              <a:rPr lang="en-US" sz="3600" dirty="0">
                <a:solidFill>
                  <a:schemeClr val="tx1">
                    <a:alpha val="75000"/>
                  </a:schemeClr>
                </a:solidFill>
              </a:rPr>
              <a:t>The Program </a:t>
            </a:r>
            <a:r>
              <a:rPr lang="en-US" sz="2800" i="1" dirty="0">
                <a:solidFill>
                  <a:schemeClr val="tx1">
                    <a:alpha val="75000"/>
                  </a:schemeClr>
                </a:solidFill>
              </a:rPr>
              <a:t>cont.</a:t>
            </a:r>
          </a:p>
        </p:txBody>
      </p:sp>
      <p:sp>
        <p:nvSpPr>
          <p:cNvPr id="15" name="TextBox 14">
            <a:extLst>
              <a:ext uri="{FF2B5EF4-FFF2-40B4-BE49-F238E27FC236}">
                <a16:creationId xmlns:a16="http://schemas.microsoft.com/office/drawing/2014/main" id="{F4081545-7460-5625-3875-CAB8DDD78566}"/>
              </a:ext>
            </a:extLst>
          </p:cNvPr>
          <p:cNvSpPr txBox="1"/>
          <p:nvPr/>
        </p:nvSpPr>
        <p:spPr>
          <a:xfrm>
            <a:off x="2772669" y="-9679493"/>
            <a:ext cx="6094476" cy="707886"/>
          </a:xfrm>
          <a:prstGeom prst="rect">
            <a:avLst/>
          </a:prstGeom>
          <a:noFill/>
        </p:spPr>
        <p:txBody>
          <a:bodyPr wrap="square">
            <a:spAutoFit/>
          </a:bodyPr>
          <a:lstStyle/>
          <a:p>
            <a:pPr marL="0" indent="0">
              <a:buNone/>
            </a:pPr>
            <a:br>
              <a:rPr lang="en-US" sz="2000" dirty="0"/>
            </a:br>
            <a:endParaRPr lang="en-US" sz="2000" dirty="0"/>
          </a:p>
        </p:txBody>
      </p:sp>
      <p:sp>
        <p:nvSpPr>
          <p:cNvPr id="8" name="TextBox 7">
            <a:extLst>
              <a:ext uri="{FF2B5EF4-FFF2-40B4-BE49-F238E27FC236}">
                <a16:creationId xmlns:a16="http://schemas.microsoft.com/office/drawing/2014/main" id="{8AF888C1-C6A0-6B63-9BF9-FB6DB2B81C33}"/>
              </a:ext>
            </a:extLst>
          </p:cNvPr>
          <p:cNvSpPr txBox="1"/>
          <p:nvPr/>
        </p:nvSpPr>
        <p:spPr>
          <a:xfrm>
            <a:off x="2772669" y="1015411"/>
            <a:ext cx="10316313" cy="5324535"/>
          </a:xfrm>
          <a:prstGeom prst="rect">
            <a:avLst/>
          </a:prstGeom>
          <a:noFill/>
        </p:spPr>
        <p:txBody>
          <a:bodyPr wrap="square" rtlCol="0">
            <a:spAutoFit/>
          </a:bodyPr>
          <a:lstStyle/>
          <a:p>
            <a:r>
              <a:rPr lang="en-US" sz="2200" spc="40" dirty="0"/>
              <a:t>C. Real Asset Transformation</a:t>
            </a:r>
          </a:p>
          <a:p>
            <a:endParaRPr lang="en-US" sz="400" i="1" dirty="0"/>
          </a:p>
          <a:p>
            <a:pPr marL="742950" lvl="1" indent="-285750">
              <a:buFont typeface="Wingdings" panose="05000000000000000000" pitchFamily="2" charset="2"/>
              <a:buChar char="§"/>
            </a:pPr>
            <a:r>
              <a:rPr lang="en-US" sz="1600" spc="20" dirty="0">
                <a:solidFill>
                  <a:schemeClr val="tx2"/>
                </a:solidFill>
              </a:rPr>
              <a:t>REO acquisitions at </a:t>
            </a:r>
            <a:r>
              <a:rPr lang="en-US" sz="1600" b="1" spc="30" dirty="0">
                <a:solidFill>
                  <a:schemeClr val="tx2"/>
                </a:solidFill>
              </a:rPr>
              <a:t>25-60% discount</a:t>
            </a:r>
          </a:p>
          <a:p>
            <a:pPr marL="742950" lvl="1" indent="-285750">
              <a:buFont typeface="Wingdings" panose="05000000000000000000" pitchFamily="2" charset="2"/>
              <a:buChar char="§"/>
            </a:pPr>
            <a:r>
              <a:rPr lang="en-US" sz="1600" b="1" spc="30" dirty="0">
                <a:solidFill>
                  <a:schemeClr val="tx2"/>
                </a:solidFill>
              </a:rPr>
              <a:t>Office-to-multifamily</a:t>
            </a:r>
            <a:r>
              <a:rPr lang="en-US" sz="1600" spc="20" dirty="0">
                <a:solidFill>
                  <a:schemeClr val="tx2"/>
                </a:solidFill>
              </a:rPr>
              <a:t> conversions</a:t>
            </a:r>
          </a:p>
          <a:p>
            <a:pPr marL="742950" lvl="1" indent="-285750">
              <a:buFont typeface="Wingdings" panose="05000000000000000000" pitchFamily="2" charset="2"/>
              <a:buChar char="§"/>
            </a:pPr>
            <a:r>
              <a:rPr lang="en-US" sz="1600" spc="20" dirty="0">
                <a:solidFill>
                  <a:schemeClr val="tx2"/>
                </a:solidFill>
              </a:rPr>
              <a:t>Broken development completion </a:t>
            </a:r>
            <a:r>
              <a:rPr lang="en-US" sz="1600" i="1" spc="20" dirty="0">
                <a:solidFill>
                  <a:schemeClr val="tx2"/>
                </a:solidFill>
              </a:rPr>
              <a:t>in-house cost advantage</a:t>
            </a:r>
          </a:p>
          <a:p>
            <a:pPr marL="742950" lvl="1" indent="-285750">
              <a:buFont typeface="Wingdings" panose="05000000000000000000" pitchFamily="2" charset="2"/>
              <a:buChar char="§"/>
            </a:pPr>
            <a:r>
              <a:rPr lang="en-US" sz="1600" spc="20" dirty="0">
                <a:solidFill>
                  <a:schemeClr val="tx2"/>
                </a:solidFill>
              </a:rPr>
              <a:t>Land entitlement, redevelopment, land holdings (including farmland)</a:t>
            </a:r>
          </a:p>
          <a:p>
            <a:pPr marL="742950" lvl="1" indent="-285750">
              <a:buFont typeface="Wingdings" panose="05000000000000000000" pitchFamily="2" charset="2"/>
              <a:buChar char="§"/>
            </a:pPr>
            <a:r>
              <a:rPr lang="en-US" sz="1600" spc="20" dirty="0">
                <a:solidFill>
                  <a:schemeClr val="tx2"/>
                </a:solidFill>
              </a:rPr>
              <a:t>Ports, water rights, mineral rights and deposits </a:t>
            </a:r>
          </a:p>
          <a:p>
            <a:pPr marL="742950" lvl="1" indent="-285750">
              <a:buFont typeface="Wingdings" panose="05000000000000000000" pitchFamily="2" charset="2"/>
              <a:buChar char="§"/>
            </a:pPr>
            <a:r>
              <a:rPr lang="en-US" sz="1600" b="1" spc="30" dirty="0">
                <a:solidFill>
                  <a:schemeClr val="tx2"/>
                </a:solidFill>
              </a:rPr>
              <a:t>Salvage monetization </a:t>
            </a:r>
            <a:r>
              <a:rPr lang="en-US" sz="1600" spc="20" dirty="0">
                <a:solidFill>
                  <a:schemeClr val="tx2"/>
                </a:solidFill>
              </a:rPr>
              <a:t>(transformers, energy infrastructure, steel: 3-year waitlists)</a:t>
            </a:r>
          </a:p>
          <a:p>
            <a:endParaRPr lang="en-US" sz="800" dirty="0">
              <a:solidFill>
                <a:schemeClr val="tx2"/>
              </a:solidFill>
            </a:endParaRPr>
          </a:p>
          <a:p>
            <a:endParaRPr lang="en-US" sz="800" dirty="0">
              <a:solidFill>
                <a:schemeClr val="tx2"/>
              </a:solidFill>
            </a:endParaRPr>
          </a:p>
          <a:p>
            <a:r>
              <a:rPr lang="en-US" sz="2200" b="1" spc="40" dirty="0"/>
              <a:t>D. Internal Options &amp; Futures Desk  </a:t>
            </a:r>
            <a:r>
              <a:rPr lang="en-US" sz="2000" i="1" dirty="0">
                <a:solidFill>
                  <a:schemeClr val="tx2">
                    <a:lumMod val="90000"/>
                  </a:schemeClr>
                </a:solidFill>
              </a:rPr>
              <a:t>(12–20% Volatility Harvesting</a:t>
            </a:r>
            <a:r>
              <a:rPr lang="en-US" sz="2000" dirty="0">
                <a:solidFill>
                  <a:schemeClr val="tx2">
                    <a:lumMod val="90000"/>
                  </a:schemeClr>
                </a:solidFill>
              </a:rPr>
              <a:t>)</a:t>
            </a:r>
          </a:p>
          <a:p>
            <a:endParaRPr lang="en-US" sz="400" b="1" dirty="0">
              <a:solidFill>
                <a:schemeClr val="tx2">
                  <a:lumMod val="90000"/>
                </a:schemeClr>
              </a:solidFill>
            </a:endParaRPr>
          </a:p>
          <a:p>
            <a:r>
              <a:rPr lang="en-US" sz="1600" dirty="0">
                <a:solidFill>
                  <a:schemeClr val="tx2"/>
                </a:solidFill>
              </a:rPr>
              <a:t>Offset operating expenses &amp; stabilize returns via systematic collars; roll positions to harvest volatility (theta):</a:t>
            </a:r>
          </a:p>
          <a:p>
            <a:endParaRPr lang="en-US" sz="400" dirty="0"/>
          </a:p>
          <a:p>
            <a:pPr marL="742950" lvl="1" indent="-285750">
              <a:buFont typeface="Wingdings" panose="05000000000000000000" pitchFamily="2" charset="2"/>
              <a:buChar char="§"/>
            </a:pPr>
            <a:r>
              <a:rPr lang="en-US" sz="1600" spc="20" dirty="0"/>
              <a:t>Protective puts </a:t>
            </a:r>
            <a:r>
              <a:rPr lang="en-US" sz="1600" spc="20" dirty="0">
                <a:solidFill>
                  <a:schemeClr val="tx2"/>
                </a:solidFill>
              </a:rPr>
              <a:t>&amp;</a:t>
            </a:r>
            <a:r>
              <a:rPr lang="en-US" sz="1600" spc="20" dirty="0"/>
              <a:t> sell covered calls </a:t>
            </a:r>
            <a:r>
              <a:rPr lang="en-US" sz="1600" spc="20" dirty="0">
                <a:solidFill>
                  <a:schemeClr val="tx2"/>
                </a:solidFill>
              </a:rPr>
              <a:t>are the types of options strategies to be used </a:t>
            </a:r>
          </a:p>
          <a:p>
            <a:pPr marL="742950" lvl="1" indent="-285750">
              <a:buFont typeface="Wingdings" panose="05000000000000000000" pitchFamily="2" charset="2"/>
              <a:buChar char="§"/>
            </a:pPr>
            <a:r>
              <a:rPr lang="en-US" sz="1600" b="1" spc="20" dirty="0"/>
              <a:t>Theta</a:t>
            </a:r>
            <a:r>
              <a:rPr lang="en-US" sz="1600" spc="20" dirty="0"/>
              <a:t> </a:t>
            </a:r>
            <a:r>
              <a:rPr lang="en-US" sz="1600" spc="20" dirty="0">
                <a:solidFill>
                  <a:schemeClr val="tx2"/>
                </a:solidFill>
              </a:rPr>
              <a:t>(time decay) </a:t>
            </a:r>
            <a:r>
              <a:rPr lang="en-US" sz="1600" b="1" spc="30" dirty="0"/>
              <a:t>harvesting</a:t>
            </a:r>
            <a:r>
              <a:rPr lang="en-US" sz="1600" b="1" spc="20" dirty="0"/>
              <a:t> </a:t>
            </a:r>
            <a:endParaRPr lang="en-US" sz="1600" b="1" spc="20" dirty="0">
              <a:solidFill>
                <a:schemeClr val="tx2"/>
              </a:solidFill>
            </a:endParaRPr>
          </a:p>
          <a:p>
            <a:pPr marL="742950" lvl="1" indent="-285750">
              <a:buFont typeface="Wingdings" panose="05000000000000000000" pitchFamily="2" charset="2"/>
              <a:buChar char="§"/>
            </a:pPr>
            <a:r>
              <a:rPr lang="en-US" sz="1600" spc="20" dirty="0"/>
              <a:t>Metals options overlays; </a:t>
            </a:r>
            <a:r>
              <a:rPr lang="en-US" sz="1600" b="1" spc="20" dirty="0">
                <a:solidFill>
                  <a:schemeClr val="tx2"/>
                </a:solidFill>
              </a:rPr>
              <a:t>delta-neutral to collect Theta</a:t>
            </a:r>
          </a:p>
          <a:p>
            <a:pPr marL="742950" lvl="1" indent="-285750">
              <a:buFont typeface="Wingdings" panose="05000000000000000000" pitchFamily="2" charset="2"/>
              <a:buChar char="§"/>
            </a:pPr>
            <a:r>
              <a:rPr lang="en-US" sz="1600" b="1" spc="20" dirty="0"/>
              <a:t>Metals futures intraday </a:t>
            </a:r>
            <a:r>
              <a:rPr lang="en-US" sz="1600" b="1" spc="30" dirty="0">
                <a:solidFill>
                  <a:schemeClr val="tx2"/>
                </a:solidFill>
              </a:rPr>
              <a:t>when volatility and volume increase, scalping short is deployed</a:t>
            </a:r>
          </a:p>
          <a:p>
            <a:pPr marL="742950" lvl="1" indent="-285750">
              <a:buFont typeface="Wingdings" panose="05000000000000000000" pitchFamily="2" charset="2"/>
              <a:buChar char="§"/>
            </a:pPr>
            <a:r>
              <a:rPr lang="en-US" sz="1600" spc="20" dirty="0"/>
              <a:t>Quant process dictates </a:t>
            </a:r>
            <a:r>
              <a:rPr lang="en-US" sz="1600" i="1" spc="30" dirty="0"/>
              <a:t>when not to deploy,</a:t>
            </a:r>
            <a:r>
              <a:rPr lang="en-US" sz="1600" spc="30" dirty="0"/>
              <a:t> </a:t>
            </a:r>
            <a:r>
              <a:rPr lang="en-US" sz="1600" spc="20" dirty="0"/>
              <a:t>as much as when to strike</a:t>
            </a:r>
          </a:p>
          <a:p>
            <a:pPr lvl="1"/>
            <a:endParaRPr lang="en-US" sz="1600" dirty="0">
              <a:solidFill>
                <a:schemeClr val="tx2"/>
              </a:solidFill>
            </a:endParaRPr>
          </a:p>
          <a:p>
            <a:r>
              <a:rPr lang="en-US" sz="1700" b="1" dirty="0"/>
              <a:t>Diversified</a:t>
            </a:r>
            <a:r>
              <a:rPr lang="en-US" sz="1700" dirty="0"/>
              <a:t> by </a:t>
            </a:r>
            <a:r>
              <a:rPr lang="en-US" sz="1700" dirty="0">
                <a:solidFill>
                  <a:schemeClr val="tx2"/>
                </a:solidFill>
              </a:rPr>
              <a:t>Strategy</a:t>
            </a:r>
            <a:r>
              <a:rPr lang="en-US" sz="1700" dirty="0"/>
              <a:t>, </a:t>
            </a:r>
            <a:r>
              <a:rPr lang="en-US" sz="1700" dirty="0">
                <a:solidFill>
                  <a:schemeClr val="tx2"/>
                </a:solidFill>
              </a:rPr>
              <a:t>Underlying</a:t>
            </a:r>
            <a:r>
              <a:rPr lang="en-US" sz="1700" dirty="0"/>
              <a:t>, &amp; </a:t>
            </a:r>
            <a:r>
              <a:rPr lang="en-US" sz="1700" dirty="0">
                <a:solidFill>
                  <a:schemeClr val="tx2"/>
                </a:solidFill>
              </a:rPr>
              <a:t>Expense</a:t>
            </a:r>
            <a:r>
              <a:rPr lang="en-US" sz="1700" dirty="0"/>
              <a:t> with cash reserve for conservative </a:t>
            </a:r>
            <a:r>
              <a:rPr lang="en-US" sz="1700" dirty="0">
                <a:solidFill>
                  <a:schemeClr val="tx2"/>
                </a:solidFill>
              </a:rPr>
              <a:t>portfolio stabilizer</a:t>
            </a:r>
          </a:p>
          <a:p>
            <a:r>
              <a:rPr lang="en-US" sz="1600" dirty="0"/>
              <a:t> </a:t>
            </a:r>
            <a:r>
              <a:rPr lang="en-US" sz="2000" dirty="0"/>
              <a:t> </a:t>
            </a:r>
            <a:endParaRPr lang="en-US" sz="1600" dirty="0"/>
          </a:p>
          <a:p>
            <a:r>
              <a:rPr lang="en-US" sz="2200" b="1" i="1" dirty="0"/>
              <a:t>            </a:t>
            </a:r>
            <a:endParaRPr lang="en-US" sz="2100" b="1" i="1" dirty="0"/>
          </a:p>
        </p:txBody>
      </p:sp>
      <p:sp>
        <p:nvSpPr>
          <p:cNvPr id="13" name="TextBox 12">
            <a:extLst>
              <a:ext uri="{FF2B5EF4-FFF2-40B4-BE49-F238E27FC236}">
                <a16:creationId xmlns:a16="http://schemas.microsoft.com/office/drawing/2014/main" id="{678F03FF-27C6-76F0-6BDD-B620C21EB136}"/>
              </a:ext>
            </a:extLst>
          </p:cNvPr>
          <p:cNvSpPr txBox="1"/>
          <p:nvPr/>
        </p:nvSpPr>
        <p:spPr>
          <a:xfrm>
            <a:off x="11653736" y="6454462"/>
            <a:ext cx="389107" cy="230832"/>
          </a:xfrm>
          <a:prstGeom prst="rect">
            <a:avLst/>
          </a:prstGeom>
          <a:noFill/>
        </p:spPr>
        <p:txBody>
          <a:bodyPr wrap="square">
            <a:spAutoFit/>
          </a:bodyPr>
          <a:lstStyle/>
          <a:p>
            <a:r>
              <a:rPr lang="en-US" sz="900" b="1" dirty="0">
                <a:solidFill>
                  <a:schemeClr val="tx2"/>
                </a:solidFill>
              </a:rPr>
              <a:t>12</a:t>
            </a:r>
          </a:p>
        </p:txBody>
      </p:sp>
      <p:sp>
        <p:nvSpPr>
          <p:cNvPr id="5" name="TextBox 4">
            <a:extLst>
              <a:ext uri="{FF2B5EF4-FFF2-40B4-BE49-F238E27FC236}">
                <a16:creationId xmlns:a16="http://schemas.microsoft.com/office/drawing/2014/main" id="{A6C4097C-3B6E-01DC-99B8-B4E60DA9028C}"/>
              </a:ext>
            </a:extLst>
          </p:cNvPr>
          <p:cNvSpPr txBox="1"/>
          <p:nvPr/>
        </p:nvSpPr>
        <p:spPr>
          <a:xfrm>
            <a:off x="3102102" y="5842589"/>
            <a:ext cx="7709873" cy="430887"/>
          </a:xfrm>
          <a:prstGeom prst="rect">
            <a:avLst/>
          </a:prstGeom>
          <a:noFill/>
        </p:spPr>
        <p:txBody>
          <a:bodyPr wrap="square">
            <a:spAutoFit/>
          </a:bodyPr>
          <a:lstStyle/>
          <a:p>
            <a:r>
              <a:rPr lang="en-US" sz="1800" b="1" i="1" spc="100" dirty="0"/>
              <a:t>“</a:t>
            </a:r>
            <a:r>
              <a:rPr lang="en-US" sz="2200" b="1" i="1" spc="100" dirty="0"/>
              <a:t>We engineer cash yields while preserving strategic firepower.”</a:t>
            </a:r>
            <a:endParaRPr lang="en-US" sz="2200" spc="100" dirty="0"/>
          </a:p>
        </p:txBody>
      </p:sp>
    </p:spTree>
    <p:extLst>
      <p:ext uri="{BB962C8B-B14F-4D97-AF65-F5344CB8AC3E}">
        <p14:creationId xmlns:p14="http://schemas.microsoft.com/office/powerpoint/2010/main" val="388814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AF107-000B-64E8-D1D4-2D2686D1CC7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B974733-4174-BF06-6ECB-9BFE73C1BA40}"/>
              </a:ext>
            </a:extLst>
          </p:cNvPr>
          <p:cNvPicPr>
            <a:picLocks noChangeAspect="1"/>
          </p:cNvPicPr>
          <p:nvPr/>
        </p:nvPicPr>
        <p:blipFill>
          <a:blip r:embed="rId3"/>
          <a:stretch>
            <a:fillRect/>
          </a:stretch>
        </p:blipFill>
        <p:spPr>
          <a:xfrm>
            <a:off x="8108830" y="0"/>
            <a:ext cx="4083170" cy="6858000"/>
          </a:xfrm>
          <a:prstGeom prst="rect">
            <a:avLst/>
          </a:prstGeom>
        </p:spPr>
      </p:pic>
      <p:sp>
        <p:nvSpPr>
          <p:cNvPr id="2" name="Title 1">
            <a:extLst>
              <a:ext uri="{FF2B5EF4-FFF2-40B4-BE49-F238E27FC236}">
                <a16:creationId xmlns:a16="http://schemas.microsoft.com/office/drawing/2014/main" id="{AD4DF58F-7424-368B-8260-7EEA3485A350}"/>
              </a:ext>
            </a:extLst>
          </p:cNvPr>
          <p:cNvSpPr txBox="1">
            <a:spLocks/>
          </p:cNvSpPr>
          <p:nvPr/>
        </p:nvSpPr>
        <p:spPr>
          <a:xfrm>
            <a:off x="371383" y="161610"/>
            <a:ext cx="9633712" cy="549576"/>
          </a:xfrm>
          <a:prstGeom prst="rect">
            <a:avLst/>
          </a:prstGeom>
        </p:spPr>
        <p:txBody>
          <a:bodyPr>
            <a:noAutofit/>
          </a:bodyPr>
          <a:lst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a:lstStyle>
          <a:p>
            <a:r>
              <a:rPr lang="en-US" sz="3600" dirty="0">
                <a:solidFill>
                  <a:schemeClr val="tx1">
                    <a:alpha val="75000"/>
                  </a:schemeClr>
                </a:solidFill>
              </a:rPr>
              <a:t>The Program </a:t>
            </a:r>
            <a:r>
              <a:rPr lang="en-US" sz="2800" i="1" dirty="0">
                <a:solidFill>
                  <a:schemeClr val="tx1">
                    <a:alpha val="75000"/>
                  </a:schemeClr>
                </a:solidFill>
              </a:rPr>
              <a:t>cont.</a:t>
            </a:r>
          </a:p>
        </p:txBody>
      </p:sp>
      <p:sp>
        <p:nvSpPr>
          <p:cNvPr id="15" name="TextBox 14">
            <a:extLst>
              <a:ext uri="{FF2B5EF4-FFF2-40B4-BE49-F238E27FC236}">
                <a16:creationId xmlns:a16="http://schemas.microsoft.com/office/drawing/2014/main" id="{DF7A335A-C0F2-E117-DD71-D584CDC72CF2}"/>
              </a:ext>
            </a:extLst>
          </p:cNvPr>
          <p:cNvSpPr txBox="1"/>
          <p:nvPr/>
        </p:nvSpPr>
        <p:spPr>
          <a:xfrm>
            <a:off x="3102102" y="-13682150"/>
            <a:ext cx="6094476" cy="707886"/>
          </a:xfrm>
          <a:prstGeom prst="rect">
            <a:avLst/>
          </a:prstGeom>
          <a:noFill/>
        </p:spPr>
        <p:txBody>
          <a:bodyPr wrap="square">
            <a:spAutoFit/>
          </a:bodyPr>
          <a:lstStyle/>
          <a:p>
            <a:pPr marL="0" indent="0">
              <a:buNone/>
            </a:pPr>
            <a:br>
              <a:rPr lang="en-US" sz="2000" dirty="0"/>
            </a:br>
            <a:endParaRPr lang="en-US" sz="2000" dirty="0"/>
          </a:p>
        </p:txBody>
      </p:sp>
      <p:sp>
        <p:nvSpPr>
          <p:cNvPr id="8" name="TextBox 7">
            <a:extLst>
              <a:ext uri="{FF2B5EF4-FFF2-40B4-BE49-F238E27FC236}">
                <a16:creationId xmlns:a16="http://schemas.microsoft.com/office/drawing/2014/main" id="{65515CF2-9E32-61F1-7524-8518536DDE03}"/>
              </a:ext>
            </a:extLst>
          </p:cNvPr>
          <p:cNvSpPr txBox="1"/>
          <p:nvPr/>
        </p:nvSpPr>
        <p:spPr>
          <a:xfrm>
            <a:off x="885488" y="903967"/>
            <a:ext cx="6815135" cy="4031873"/>
          </a:xfrm>
          <a:prstGeom prst="rect">
            <a:avLst/>
          </a:prstGeom>
          <a:noFill/>
        </p:spPr>
        <p:txBody>
          <a:bodyPr wrap="none" rtlCol="0">
            <a:spAutoFit/>
          </a:bodyPr>
          <a:lstStyle/>
          <a:p>
            <a:r>
              <a:rPr lang="en-US" sz="2200" b="1" spc="40" dirty="0"/>
              <a:t>E. Operating Business Acquisitions</a:t>
            </a:r>
          </a:p>
          <a:p>
            <a:endParaRPr lang="en-US" sz="400" b="1" dirty="0"/>
          </a:p>
          <a:p>
            <a:pPr marL="742950" lvl="1" indent="-285750">
              <a:buFont typeface="Wingdings" panose="05000000000000000000" pitchFamily="2" charset="2"/>
              <a:buChar char="§"/>
            </a:pPr>
            <a:r>
              <a:rPr lang="en-US" sz="1600" spc="20" dirty="0">
                <a:solidFill>
                  <a:schemeClr val="tx2"/>
                </a:solidFill>
              </a:rPr>
              <a:t>We also acquire </a:t>
            </a:r>
            <a:r>
              <a:rPr lang="en-US" sz="1600" b="1" spc="40" dirty="0">
                <a:solidFill>
                  <a:schemeClr val="tx2"/>
                </a:solidFill>
              </a:rPr>
              <a:t>cash-flowing companies</a:t>
            </a:r>
            <a:r>
              <a:rPr lang="en-US" sz="1600" spc="40" dirty="0">
                <a:solidFill>
                  <a:schemeClr val="tx2"/>
                </a:solidFill>
              </a:rPr>
              <a:t> </a:t>
            </a:r>
            <a:r>
              <a:rPr lang="en-US" sz="1600" spc="20" dirty="0">
                <a:solidFill>
                  <a:schemeClr val="tx2"/>
                </a:solidFill>
              </a:rPr>
              <a:t>with strategic synergy:</a:t>
            </a:r>
          </a:p>
          <a:p>
            <a:pPr marL="742950" lvl="1" indent="-285750">
              <a:buFont typeface="Wingdings" panose="05000000000000000000" pitchFamily="2" charset="2"/>
              <a:buChar char="§"/>
            </a:pPr>
            <a:r>
              <a:rPr lang="en-US" sz="1600" spc="20" dirty="0">
                <a:solidFill>
                  <a:schemeClr val="tx2"/>
                </a:solidFill>
              </a:rPr>
              <a:t>Stable </a:t>
            </a:r>
            <a:r>
              <a:rPr lang="en-US" sz="1600" b="1" spc="20" dirty="0">
                <a:solidFill>
                  <a:schemeClr val="tx2"/>
                </a:solidFill>
              </a:rPr>
              <a:t>3-10 year </a:t>
            </a:r>
            <a:r>
              <a:rPr lang="en-US" sz="1600" spc="20" dirty="0">
                <a:solidFill>
                  <a:schemeClr val="tx2"/>
                </a:solidFill>
              </a:rPr>
              <a:t>EBITDA history.</a:t>
            </a:r>
          </a:p>
          <a:p>
            <a:pPr marL="742950" lvl="1" indent="-285750">
              <a:buFont typeface="Wingdings" panose="05000000000000000000" pitchFamily="2" charset="2"/>
              <a:buChar char="§"/>
            </a:pPr>
            <a:r>
              <a:rPr lang="en-US" sz="1600" spc="20" dirty="0">
                <a:solidFill>
                  <a:schemeClr val="tx2"/>
                </a:solidFill>
              </a:rPr>
              <a:t>Vertical synergy </a:t>
            </a:r>
            <a:r>
              <a:rPr lang="en-US" sz="1600" i="1" spc="20" dirty="0">
                <a:solidFill>
                  <a:schemeClr val="tx2"/>
                </a:solidFill>
              </a:rPr>
              <a:t>(construction supply, logistics, property services).</a:t>
            </a:r>
          </a:p>
          <a:p>
            <a:pPr marL="742950" lvl="1" indent="-285750">
              <a:buFont typeface="Wingdings" panose="05000000000000000000" pitchFamily="2" charset="2"/>
              <a:buChar char="§"/>
            </a:pPr>
            <a:r>
              <a:rPr lang="en-US" sz="1600" spc="20" dirty="0">
                <a:solidFill>
                  <a:schemeClr val="tx2"/>
                </a:solidFill>
              </a:rPr>
              <a:t>Accretive acquisitions financed via </a:t>
            </a:r>
            <a:r>
              <a:rPr lang="en-US" sz="1600" b="1" spc="40" dirty="0">
                <a:solidFill>
                  <a:schemeClr val="tx2"/>
                </a:solidFill>
              </a:rPr>
              <a:t>metals-backed credit.</a:t>
            </a:r>
          </a:p>
          <a:p>
            <a:pPr marL="742950" lvl="1" indent="-285750">
              <a:buFont typeface="Wingdings" panose="05000000000000000000" pitchFamily="2" charset="2"/>
              <a:buChar char="§"/>
            </a:pPr>
            <a:r>
              <a:rPr lang="en-US" sz="1600" spc="20" dirty="0">
                <a:solidFill>
                  <a:schemeClr val="tx2"/>
                </a:solidFill>
              </a:rPr>
              <a:t>Cash-flowing SMBs with </a:t>
            </a:r>
            <a:r>
              <a:rPr lang="en-US" sz="1600" b="1" spc="40" dirty="0">
                <a:solidFill>
                  <a:schemeClr val="tx2"/>
                </a:solidFill>
              </a:rPr>
              <a:t>defensible earnings and operational durability</a:t>
            </a:r>
          </a:p>
          <a:p>
            <a:pPr marL="742950" lvl="1" indent="-285750">
              <a:buFont typeface="Wingdings" panose="05000000000000000000" pitchFamily="2" charset="2"/>
              <a:buChar char="§"/>
            </a:pPr>
            <a:endParaRPr lang="en-US" sz="1600" b="1" dirty="0">
              <a:solidFill>
                <a:schemeClr val="tx2"/>
              </a:solidFill>
            </a:endParaRPr>
          </a:p>
          <a:p>
            <a:r>
              <a:rPr lang="en-US" sz="2200" b="1" spc="40" dirty="0"/>
              <a:t>F. Operational </a:t>
            </a:r>
            <a:r>
              <a:rPr lang="en-US" sz="2200" spc="40" dirty="0">
                <a:solidFill>
                  <a:schemeClr val="tx2"/>
                </a:solidFill>
              </a:rPr>
              <a:t>Alpha</a:t>
            </a:r>
          </a:p>
          <a:p>
            <a:r>
              <a:rPr lang="en-US" sz="1600" b="1" dirty="0">
                <a:solidFill>
                  <a:schemeClr val="tx2"/>
                </a:solidFill>
              </a:rPr>
              <a:t>     </a:t>
            </a:r>
            <a:r>
              <a:rPr lang="en-US" sz="1600" i="1" spc="30" dirty="0">
                <a:solidFill>
                  <a:schemeClr val="tx2"/>
                </a:solidFill>
              </a:rPr>
              <a:t>Engineered Recovery </a:t>
            </a:r>
            <a:r>
              <a:rPr lang="en-US" sz="1600" i="1" dirty="0"/>
              <a:t>&amp;</a:t>
            </a:r>
            <a:r>
              <a:rPr lang="en-US" sz="1600" i="1" dirty="0">
                <a:solidFill>
                  <a:schemeClr val="tx2"/>
                </a:solidFill>
              </a:rPr>
              <a:t> </a:t>
            </a:r>
            <a:r>
              <a:rPr lang="en-US" sz="1600" i="1" spc="30" dirty="0">
                <a:solidFill>
                  <a:schemeClr val="tx2"/>
                </a:solidFill>
              </a:rPr>
              <a:t>Real Asset Command</a:t>
            </a:r>
          </a:p>
          <a:p>
            <a:r>
              <a:rPr lang="en-US" sz="1600" dirty="0">
                <a:solidFill>
                  <a:schemeClr val="tx2"/>
                </a:solidFill>
              </a:rPr>
              <a:t>        </a:t>
            </a:r>
            <a:r>
              <a:rPr lang="en-US" sz="1600" dirty="0"/>
              <a:t>Capabilities include:</a:t>
            </a:r>
          </a:p>
          <a:p>
            <a:pPr marL="742950" lvl="1" indent="-285750">
              <a:buFont typeface="Wingdings" panose="05000000000000000000" pitchFamily="2" charset="2"/>
              <a:buChar char="§"/>
            </a:pPr>
            <a:r>
              <a:rPr lang="en-US" sz="1600" spc="20" dirty="0">
                <a:solidFill>
                  <a:schemeClr val="tx2"/>
                </a:solidFill>
              </a:rPr>
              <a:t>Workout &amp; restructuring</a:t>
            </a:r>
          </a:p>
          <a:p>
            <a:pPr marL="742950" lvl="1" indent="-285750">
              <a:buFont typeface="Wingdings" panose="05000000000000000000" pitchFamily="2" charset="2"/>
              <a:buChar char="§"/>
            </a:pPr>
            <a:r>
              <a:rPr lang="en-US" sz="1600" spc="20" dirty="0">
                <a:solidFill>
                  <a:schemeClr val="tx2"/>
                </a:solidFill>
              </a:rPr>
              <a:t>Receivership-grade execution</a:t>
            </a:r>
          </a:p>
          <a:p>
            <a:pPr marL="742950" lvl="1" indent="-285750">
              <a:buFont typeface="Wingdings" panose="05000000000000000000" pitchFamily="2" charset="2"/>
              <a:buChar char="§"/>
            </a:pPr>
            <a:r>
              <a:rPr lang="en-US" sz="1600" spc="20" dirty="0">
                <a:solidFill>
                  <a:schemeClr val="tx2"/>
                </a:solidFill>
              </a:rPr>
              <a:t>In-house construction + turn capability</a:t>
            </a:r>
          </a:p>
          <a:p>
            <a:pPr marL="742950" lvl="1" indent="-285750">
              <a:buFont typeface="Wingdings" panose="05000000000000000000" pitchFamily="2" charset="2"/>
              <a:buChar char="§"/>
            </a:pPr>
            <a:r>
              <a:rPr lang="en-US" sz="1600" spc="20" dirty="0">
                <a:solidFill>
                  <a:schemeClr val="tx2"/>
                </a:solidFill>
              </a:rPr>
              <a:t>Rapid operational lift &amp; re-tenancy</a:t>
            </a:r>
          </a:p>
          <a:p>
            <a:pPr marL="742950" lvl="1" indent="-285750">
              <a:buFont typeface="Wingdings" panose="05000000000000000000" pitchFamily="2" charset="2"/>
              <a:buChar char="§"/>
            </a:pPr>
            <a:r>
              <a:rPr lang="en-US" sz="1600" spc="20" dirty="0">
                <a:solidFill>
                  <a:schemeClr val="tx2"/>
                </a:solidFill>
              </a:rPr>
              <a:t>Extraction of embedded value in distressed positions</a:t>
            </a:r>
          </a:p>
        </p:txBody>
      </p:sp>
      <p:sp>
        <p:nvSpPr>
          <p:cNvPr id="4" name="TextBox 3">
            <a:extLst>
              <a:ext uri="{FF2B5EF4-FFF2-40B4-BE49-F238E27FC236}">
                <a16:creationId xmlns:a16="http://schemas.microsoft.com/office/drawing/2014/main" id="{F3800E8C-C505-9253-7DC4-AA0A7F874EF5}"/>
              </a:ext>
            </a:extLst>
          </p:cNvPr>
          <p:cNvSpPr txBox="1"/>
          <p:nvPr/>
        </p:nvSpPr>
        <p:spPr>
          <a:xfrm rot="10800000" flipV="1">
            <a:off x="11749454" y="6475497"/>
            <a:ext cx="321928" cy="230832"/>
          </a:xfrm>
          <a:prstGeom prst="rect">
            <a:avLst/>
          </a:prstGeom>
          <a:noFill/>
        </p:spPr>
        <p:txBody>
          <a:bodyPr wrap="square">
            <a:spAutoFit/>
          </a:bodyPr>
          <a:lstStyle/>
          <a:p>
            <a:fld id="{AE208ADF-3ADD-483D-A721-14E3EEE2C135}" type="slidenum">
              <a:rPr lang="en-US" sz="900" b="1" smtClean="0">
                <a:solidFill>
                  <a:schemeClr val="tx2"/>
                </a:solidFill>
              </a:rPr>
              <a:pPr/>
              <a:t>13</a:t>
            </a:fld>
            <a:endParaRPr lang="en-US" sz="900" b="1" dirty="0">
              <a:solidFill>
                <a:schemeClr val="tx2"/>
              </a:solidFill>
            </a:endParaRPr>
          </a:p>
        </p:txBody>
      </p:sp>
      <p:sp>
        <p:nvSpPr>
          <p:cNvPr id="7" name="TextBox 6">
            <a:extLst>
              <a:ext uri="{FF2B5EF4-FFF2-40B4-BE49-F238E27FC236}">
                <a16:creationId xmlns:a16="http://schemas.microsoft.com/office/drawing/2014/main" id="{4291C228-A8E0-6372-3EEA-578D198C0F2A}"/>
              </a:ext>
            </a:extLst>
          </p:cNvPr>
          <p:cNvSpPr txBox="1"/>
          <p:nvPr/>
        </p:nvSpPr>
        <p:spPr>
          <a:xfrm>
            <a:off x="275835" y="5153814"/>
            <a:ext cx="10452321" cy="1600438"/>
          </a:xfrm>
          <a:prstGeom prst="rect">
            <a:avLst/>
          </a:prstGeom>
          <a:noFill/>
        </p:spPr>
        <p:txBody>
          <a:bodyPr wrap="square">
            <a:spAutoFit/>
          </a:bodyPr>
          <a:lstStyle/>
          <a:p>
            <a:r>
              <a:rPr lang="en-US" spc="20" dirty="0"/>
              <a:t>Every cycle produces assets mispriced by </a:t>
            </a:r>
            <a:r>
              <a:rPr lang="en-US" b="1" spc="50" dirty="0"/>
              <a:t>panic, policy, </a:t>
            </a:r>
            <a:r>
              <a:rPr lang="en-US" spc="50" dirty="0"/>
              <a:t>or</a:t>
            </a:r>
            <a:r>
              <a:rPr lang="en-US" b="1" spc="50" dirty="0"/>
              <a:t> paralysis.</a:t>
            </a:r>
          </a:p>
          <a:p>
            <a:endParaRPr lang="en-US" sz="1200" dirty="0">
              <a:solidFill>
                <a:schemeClr val="tx2"/>
              </a:solidFill>
            </a:endParaRPr>
          </a:p>
          <a:p>
            <a:r>
              <a:rPr lang="en-US" sz="1900" dirty="0">
                <a:solidFill>
                  <a:schemeClr val="tx2"/>
                </a:solidFill>
              </a:rPr>
              <a:t>We convert them into </a:t>
            </a:r>
            <a:r>
              <a:rPr lang="en-US" sz="1900" b="1" spc="40" dirty="0"/>
              <a:t>control &amp; velocity </a:t>
            </a:r>
            <a:r>
              <a:rPr lang="en-US" sz="1900" b="1" dirty="0"/>
              <a:t>- </a:t>
            </a:r>
            <a:r>
              <a:rPr lang="en-US" sz="1900" i="1" dirty="0">
                <a:solidFill>
                  <a:schemeClr val="tx2"/>
                </a:solidFill>
              </a:rPr>
              <a:t>productive systems</a:t>
            </a:r>
            <a:r>
              <a:rPr lang="en-US" sz="1900" dirty="0">
                <a:solidFill>
                  <a:schemeClr val="tx2"/>
                </a:solidFill>
              </a:rPr>
              <a:t>, not static holdings.</a:t>
            </a:r>
          </a:p>
          <a:p>
            <a:endParaRPr lang="en-US" sz="1200" b="1" dirty="0"/>
          </a:p>
          <a:p>
            <a:r>
              <a:rPr lang="en-US" dirty="0"/>
              <a:t>This stabilizes fund yield, diversifies return streams, and </a:t>
            </a:r>
            <a:r>
              <a:rPr lang="en-US" b="1" spc="40" dirty="0"/>
              <a:t>multiplies enterprise value.</a:t>
            </a:r>
          </a:p>
          <a:p>
            <a:endParaRPr lang="en-US" sz="1800" dirty="0">
              <a:solidFill>
                <a:schemeClr val="tx2"/>
              </a:solidFill>
            </a:endParaRPr>
          </a:p>
        </p:txBody>
      </p:sp>
    </p:spTree>
    <p:extLst>
      <p:ext uri="{BB962C8B-B14F-4D97-AF65-F5344CB8AC3E}">
        <p14:creationId xmlns:p14="http://schemas.microsoft.com/office/powerpoint/2010/main" val="4220382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1527A-8569-4F8F-9156-A4D43F1DF1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785847-9C53-3B2C-C336-F976C2AB193B}"/>
              </a:ext>
            </a:extLst>
          </p:cNvPr>
          <p:cNvSpPr>
            <a:spLocks noGrp="1"/>
          </p:cNvSpPr>
          <p:nvPr>
            <p:ph type="title"/>
          </p:nvPr>
        </p:nvSpPr>
        <p:spPr>
          <a:xfrm>
            <a:off x="348343" y="384591"/>
            <a:ext cx="12461883" cy="549576"/>
          </a:xfrm>
        </p:spPr>
        <p:txBody>
          <a:bodyPr>
            <a:noAutofit/>
          </a:bodyPr>
          <a:lstStyle/>
          <a:p>
            <a:r>
              <a:rPr lang="en-US" sz="3600" b="1" spc="100" dirty="0">
                <a:solidFill>
                  <a:schemeClr val="tx1">
                    <a:alpha val="75000"/>
                  </a:schemeClr>
                </a:solidFill>
              </a:rPr>
              <a:t>Structural Edge</a:t>
            </a:r>
            <a:r>
              <a:rPr lang="en-US" sz="3600" b="1" dirty="0">
                <a:solidFill>
                  <a:schemeClr val="tx1">
                    <a:alpha val="75000"/>
                  </a:schemeClr>
                </a:solidFill>
              </a:rPr>
              <a:t>: </a:t>
            </a:r>
            <a:r>
              <a:rPr lang="en-US" sz="3600" dirty="0"/>
              <a:t>Global Mobility </a:t>
            </a:r>
            <a:r>
              <a:rPr lang="en-US" sz="3600" dirty="0">
                <a:solidFill>
                  <a:schemeClr val="tx1">
                    <a:alpha val="75000"/>
                  </a:schemeClr>
                </a:solidFill>
              </a:rPr>
              <a:t>&amp;</a:t>
            </a:r>
            <a:r>
              <a:rPr lang="en-US" sz="3600" dirty="0"/>
              <a:t> Series-Level Authority</a:t>
            </a:r>
            <a:endParaRPr lang="en-US" sz="3600" dirty="0">
              <a:solidFill>
                <a:schemeClr val="tx1">
                  <a:alpha val="75000"/>
                </a:schemeClr>
              </a:solidFill>
            </a:endParaRPr>
          </a:p>
        </p:txBody>
      </p:sp>
      <p:sp>
        <p:nvSpPr>
          <p:cNvPr id="44" name="Slide Number Placeholder 43">
            <a:extLst>
              <a:ext uri="{FF2B5EF4-FFF2-40B4-BE49-F238E27FC236}">
                <a16:creationId xmlns:a16="http://schemas.microsoft.com/office/drawing/2014/main" id="{5108747D-9993-1E0A-B21E-0CDECF5E39C3}"/>
              </a:ext>
            </a:extLst>
          </p:cNvPr>
          <p:cNvSpPr>
            <a:spLocks noGrp="1"/>
          </p:cNvSpPr>
          <p:nvPr>
            <p:ph type="sldNum" sz="quarter" idx="4"/>
          </p:nvPr>
        </p:nvSpPr>
        <p:spPr>
          <a:xfrm>
            <a:off x="10518474" y="6356350"/>
            <a:ext cx="1414733" cy="365125"/>
          </a:xfrm>
        </p:spPr>
        <p:txBody>
          <a:bodyPr/>
          <a:lstStyle/>
          <a:p>
            <a:fld id="{AE208ADF-3ADD-483D-A721-14E3EEE2C135}" type="slidenum">
              <a:rPr lang="en-US" smtClean="0"/>
              <a:pPr/>
              <a:t>14</a:t>
            </a:fld>
            <a:endParaRPr lang="en-US" dirty="0"/>
          </a:p>
        </p:txBody>
      </p:sp>
      <p:sp>
        <p:nvSpPr>
          <p:cNvPr id="8" name="Content Placeholder 7">
            <a:extLst>
              <a:ext uri="{FF2B5EF4-FFF2-40B4-BE49-F238E27FC236}">
                <a16:creationId xmlns:a16="http://schemas.microsoft.com/office/drawing/2014/main" id="{88AABA3D-B1FD-DEFE-ECE4-EBC3E844A245}"/>
              </a:ext>
            </a:extLst>
          </p:cNvPr>
          <p:cNvSpPr>
            <a:spLocks noGrp="1"/>
          </p:cNvSpPr>
          <p:nvPr>
            <p:ph idx="1"/>
          </p:nvPr>
        </p:nvSpPr>
        <p:spPr>
          <a:xfrm>
            <a:off x="1332327" y="1462002"/>
            <a:ext cx="4516650" cy="2186151"/>
          </a:xfrm>
        </p:spPr>
        <p:txBody>
          <a:bodyPr>
            <a:noAutofit/>
          </a:bodyPr>
          <a:lstStyle/>
          <a:p>
            <a:pPr>
              <a:lnSpc>
                <a:spcPct val="100000"/>
              </a:lnSpc>
              <a:spcBef>
                <a:spcPts val="0"/>
              </a:spcBef>
            </a:pPr>
            <a:r>
              <a:rPr lang="en-US" sz="2200" b="1" spc="50" dirty="0">
                <a:solidFill>
                  <a:schemeClr val="tx1">
                    <a:alpha val="85000"/>
                  </a:schemeClr>
                </a:solidFill>
              </a:rPr>
              <a:t>Global Mobility</a:t>
            </a:r>
          </a:p>
          <a:p>
            <a:pPr>
              <a:lnSpc>
                <a:spcPct val="100000"/>
              </a:lnSpc>
              <a:spcBef>
                <a:spcPts val="0"/>
              </a:spcBef>
            </a:pPr>
            <a:r>
              <a:rPr lang="en-US" sz="1600" i="1" spc="30" dirty="0"/>
              <a:t>We maintain the ability to:</a:t>
            </a:r>
          </a:p>
          <a:p>
            <a:pPr>
              <a:lnSpc>
                <a:spcPct val="100000"/>
              </a:lnSpc>
              <a:spcBef>
                <a:spcPts val="0"/>
              </a:spcBef>
            </a:pPr>
            <a:endParaRPr lang="en-US" sz="400" dirty="0"/>
          </a:p>
          <a:p>
            <a:pPr marL="560070" lvl="1" indent="-285750">
              <a:lnSpc>
                <a:spcPct val="100000"/>
              </a:lnSpc>
              <a:spcBef>
                <a:spcPts val="0"/>
              </a:spcBef>
              <a:buFont typeface="Wingdings" panose="05000000000000000000" pitchFamily="2" charset="2"/>
              <a:buChar char="§"/>
            </a:pPr>
            <a:r>
              <a:rPr lang="en-US" sz="1600" spc="40" dirty="0">
                <a:solidFill>
                  <a:schemeClr val="tx1">
                    <a:alpha val="85000"/>
                  </a:schemeClr>
                </a:solidFill>
              </a:rPr>
              <a:t>Redomicile globally</a:t>
            </a:r>
          </a:p>
          <a:p>
            <a:pPr marL="560070" lvl="1" indent="-285750">
              <a:lnSpc>
                <a:spcPct val="100000"/>
              </a:lnSpc>
              <a:spcBef>
                <a:spcPts val="0"/>
              </a:spcBef>
              <a:buFont typeface="Wingdings" panose="05000000000000000000" pitchFamily="2" charset="2"/>
              <a:buChar char="§"/>
            </a:pPr>
            <a:r>
              <a:rPr lang="en-US" sz="1600" spc="40" dirty="0">
                <a:solidFill>
                  <a:schemeClr val="tx1">
                    <a:alpha val="85000"/>
                  </a:schemeClr>
                </a:solidFill>
              </a:rPr>
              <a:t>Deploy international SPVs</a:t>
            </a:r>
          </a:p>
          <a:p>
            <a:pPr marL="560070" lvl="1" indent="-285750">
              <a:lnSpc>
                <a:spcPct val="100000"/>
              </a:lnSpc>
              <a:spcBef>
                <a:spcPts val="0"/>
              </a:spcBef>
              <a:buFont typeface="Wingdings" panose="05000000000000000000" pitchFamily="2" charset="2"/>
              <a:buChar char="§"/>
            </a:pPr>
            <a:r>
              <a:rPr lang="en-US" sz="1600" b="0" spc="30" dirty="0">
                <a:solidFill>
                  <a:schemeClr val="tx1">
                    <a:alpha val="85000"/>
                  </a:schemeClr>
                </a:solidFill>
              </a:rPr>
              <a:t>Hold metals in any jurisdiction</a:t>
            </a:r>
          </a:p>
          <a:p>
            <a:pPr marL="560070" lvl="1" indent="-285750">
              <a:lnSpc>
                <a:spcPct val="100000"/>
              </a:lnSpc>
              <a:spcBef>
                <a:spcPts val="0"/>
              </a:spcBef>
              <a:buFont typeface="Wingdings" panose="05000000000000000000" pitchFamily="2" charset="2"/>
              <a:buChar char="§"/>
            </a:pPr>
            <a:r>
              <a:rPr lang="en-US" sz="1600" b="0" spc="30" dirty="0">
                <a:solidFill>
                  <a:schemeClr val="tx1">
                    <a:alpha val="85000"/>
                  </a:schemeClr>
                </a:solidFill>
              </a:rPr>
              <a:t>Manage tax structuring dynamically</a:t>
            </a:r>
          </a:p>
          <a:p>
            <a:pPr marL="560070" lvl="1" indent="-285750">
              <a:lnSpc>
                <a:spcPct val="100000"/>
              </a:lnSpc>
              <a:spcBef>
                <a:spcPts val="0"/>
              </a:spcBef>
              <a:buFont typeface="Wingdings" panose="05000000000000000000" pitchFamily="2" charset="2"/>
              <a:buChar char="§"/>
            </a:pPr>
            <a:r>
              <a:rPr lang="en-US" sz="1600" b="0" spc="30" dirty="0">
                <a:solidFill>
                  <a:schemeClr val="tx1">
                    <a:alpha val="85000"/>
                  </a:schemeClr>
                </a:solidFill>
              </a:rPr>
              <a:t>Access global banking rails </a:t>
            </a:r>
          </a:p>
          <a:p>
            <a:pPr lvl="1">
              <a:lnSpc>
                <a:spcPct val="100000"/>
              </a:lnSpc>
              <a:spcBef>
                <a:spcPts val="0"/>
              </a:spcBef>
            </a:pPr>
            <a:endParaRPr lang="en-US" sz="1600" dirty="0"/>
          </a:p>
          <a:p>
            <a:pPr lvl="1">
              <a:lnSpc>
                <a:spcPct val="100000"/>
              </a:lnSpc>
              <a:spcBef>
                <a:spcPts val="0"/>
              </a:spcBef>
            </a:pPr>
            <a:endParaRPr lang="en-US" sz="1600" dirty="0"/>
          </a:p>
        </p:txBody>
      </p:sp>
      <p:sp>
        <p:nvSpPr>
          <p:cNvPr id="6" name="TextBox 5">
            <a:extLst>
              <a:ext uri="{FF2B5EF4-FFF2-40B4-BE49-F238E27FC236}">
                <a16:creationId xmlns:a16="http://schemas.microsoft.com/office/drawing/2014/main" id="{846A0675-B03E-EBA9-7DB2-CD9D5873F3C1}"/>
              </a:ext>
            </a:extLst>
          </p:cNvPr>
          <p:cNvSpPr txBox="1"/>
          <p:nvPr/>
        </p:nvSpPr>
        <p:spPr>
          <a:xfrm>
            <a:off x="6094536" y="4012694"/>
            <a:ext cx="6097464" cy="1723549"/>
          </a:xfrm>
          <a:prstGeom prst="rect">
            <a:avLst/>
          </a:prstGeom>
          <a:noFill/>
        </p:spPr>
        <p:txBody>
          <a:bodyPr wrap="square">
            <a:spAutoFit/>
          </a:bodyPr>
          <a:lstStyle/>
          <a:p>
            <a:pPr>
              <a:lnSpc>
                <a:spcPct val="100000"/>
              </a:lnSpc>
              <a:spcBef>
                <a:spcPts val="0"/>
              </a:spcBef>
            </a:pPr>
            <a:r>
              <a:rPr lang="en-US" sz="2200" b="1" spc="40" dirty="0">
                <a:solidFill>
                  <a:schemeClr val="tx1">
                    <a:alpha val="85000"/>
                  </a:schemeClr>
                </a:solidFill>
              </a:rPr>
              <a:t>Series-Level Firewalled Architecture</a:t>
            </a:r>
          </a:p>
          <a:p>
            <a:pPr>
              <a:lnSpc>
                <a:spcPct val="100000"/>
              </a:lnSpc>
              <a:spcBef>
                <a:spcPts val="0"/>
              </a:spcBef>
            </a:pPr>
            <a:r>
              <a:rPr lang="en-US" sz="1600" i="1" spc="30" dirty="0">
                <a:solidFill>
                  <a:schemeClr val="tx2"/>
                </a:solidFill>
              </a:rPr>
              <a:t>Each strategy sits inside its own </a:t>
            </a:r>
            <a:r>
              <a:rPr lang="en-US" sz="1600" i="1" spc="30" dirty="0">
                <a:solidFill>
                  <a:schemeClr val="tx1">
                    <a:alpha val="85000"/>
                  </a:schemeClr>
                </a:solidFill>
              </a:rPr>
              <a:t>Series, </a:t>
            </a:r>
            <a:r>
              <a:rPr lang="en-US" sz="1600" i="1" spc="30" dirty="0">
                <a:solidFill>
                  <a:schemeClr val="tx2"/>
                </a:solidFill>
              </a:rPr>
              <a:t>preserving:</a:t>
            </a:r>
          </a:p>
          <a:p>
            <a:pPr>
              <a:lnSpc>
                <a:spcPct val="100000"/>
              </a:lnSpc>
              <a:spcBef>
                <a:spcPts val="0"/>
              </a:spcBef>
            </a:pPr>
            <a:endParaRPr lang="en-US" sz="400" dirty="0"/>
          </a:p>
          <a:p>
            <a:pPr marL="560070" lvl="1" indent="-285750">
              <a:lnSpc>
                <a:spcPct val="100000"/>
              </a:lnSpc>
              <a:spcBef>
                <a:spcPts val="0"/>
              </a:spcBef>
              <a:buFont typeface="Wingdings" panose="05000000000000000000" pitchFamily="2" charset="2"/>
              <a:buChar char="§"/>
            </a:pPr>
            <a:r>
              <a:rPr lang="en-US" sz="1600" b="1" spc="40" dirty="0"/>
              <a:t>Asset segregation</a:t>
            </a:r>
          </a:p>
          <a:p>
            <a:pPr marL="560070" lvl="1" indent="-285750">
              <a:lnSpc>
                <a:spcPct val="100000"/>
              </a:lnSpc>
              <a:spcBef>
                <a:spcPts val="0"/>
              </a:spcBef>
              <a:buFont typeface="Wingdings" panose="05000000000000000000" pitchFamily="2" charset="2"/>
              <a:buChar char="§"/>
            </a:pPr>
            <a:r>
              <a:rPr lang="en-US" sz="1600" b="1" spc="40" dirty="0"/>
              <a:t>Liability isolation</a:t>
            </a:r>
          </a:p>
          <a:p>
            <a:pPr marL="560070" lvl="1" indent="-285750">
              <a:lnSpc>
                <a:spcPct val="100000"/>
              </a:lnSpc>
              <a:spcBef>
                <a:spcPts val="0"/>
              </a:spcBef>
              <a:buFont typeface="Wingdings" panose="05000000000000000000" pitchFamily="2" charset="2"/>
              <a:buChar char="§"/>
            </a:pPr>
            <a:r>
              <a:rPr lang="en-US" sz="1600" spc="30" dirty="0"/>
              <a:t>Strategy-specific capital pools</a:t>
            </a:r>
          </a:p>
          <a:p>
            <a:pPr marL="560070" lvl="1" indent="-285750">
              <a:lnSpc>
                <a:spcPct val="100000"/>
              </a:lnSpc>
              <a:spcBef>
                <a:spcPts val="0"/>
              </a:spcBef>
              <a:buFont typeface="Wingdings" panose="05000000000000000000" pitchFamily="2" charset="2"/>
              <a:buChar char="§"/>
            </a:pPr>
            <a:r>
              <a:rPr lang="en-US" sz="1600" spc="30" dirty="0"/>
              <a:t>Independent accounting &amp; performance attribution</a:t>
            </a:r>
          </a:p>
        </p:txBody>
      </p:sp>
      <p:sp>
        <p:nvSpPr>
          <p:cNvPr id="12" name="TextBox 11">
            <a:extLst>
              <a:ext uri="{FF2B5EF4-FFF2-40B4-BE49-F238E27FC236}">
                <a16:creationId xmlns:a16="http://schemas.microsoft.com/office/drawing/2014/main" id="{55E96A3A-317D-9490-2038-5D24A34D2A44}"/>
              </a:ext>
            </a:extLst>
          </p:cNvPr>
          <p:cNvSpPr txBox="1"/>
          <p:nvPr/>
        </p:nvSpPr>
        <p:spPr>
          <a:xfrm>
            <a:off x="5929950" y="1432162"/>
            <a:ext cx="6097463" cy="2215991"/>
          </a:xfrm>
          <a:prstGeom prst="rect">
            <a:avLst/>
          </a:prstGeom>
          <a:noFill/>
        </p:spPr>
        <p:txBody>
          <a:bodyPr wrap="square">
            <a:spAutoFit/>
          </a:bodyPr>
          <a:lstStyle/>
          <a:p>
            <a:pPr>
              <a:lnSpc>
                <a:spcPct val="100000"/>
              </a:lnSpc>
              <a:spcBef>
                <a:spcPts val="0"/>
              </a:spcBef>
            </a:pPr>
            <a:r>
              <a:rPr lang="en-US" b="1" dirty="0"/>
              <a:t>    </a:t>
            </a:r>
            <a:r>
              <a:rPr lang="en-US" sz="2200" b="1" spc="50" dirty="0"/>
              <a:t>Governance</a:t>
            </a:r>
            <a:r>
              <a:rPr lang="en-US" sz="2200" b="1" spc="30" dirty="0"/>
              <a:t> &amp; </a:t>
            </a:r>
            <a:r>
              <a:rPr lang="en-US" sz="2200" b="1" spc="50" dirty="0"/>
              <a:t>Controls</a:t>
            </a:r>
            <a:endParaRPr lang="en-US" sz="2200" b="1" spc="50" dirty="0">
              <a:solidFill>
                <a:schemeClr val="tx1">
                  <a:alpha val="85000"/>
                </a:schemeClr>
              </a:solidFill>
            </a:endParaRPr>
          </a:p>
          <a:p>
            <a:pPr>
              <a:lnSpc>
                <a:spcPct val="100000"/>
              </a:lnSpc>
              <a:spcBef>
                <a:spcPts val="0"/>
              </a:spcBef>
            </a:pPr>
            <a:r>
              <a:rPr lang="en-US" sz="1600" dirty="0">
                <a:solidFill>
                  <a:schemeClr val="tx2"/>
                </a:solidFill>
              </a:rPr>
              <a:t>    </a:t>
            </a:r>
            <a:r>
              <a:rPr lang="en-US" sz="1600" i="1" spc="30" dirty="0">
                <a:solidFill>
                  <a:schemeClr val="tx2"/>
                </a:solidFill>
              </a:rPr>
              <a:t>Institutional Integrity - Private Sovereign Architecture:</a:t>
            </a:r>
          </a:p>
          <a:p>
            <a:pPr>
              <a:lnSpc>
                <a:spcPct val="100000"/>
              </a:lnSpc>
              <a:spcBef>
                <a:spcPts val="0"/>
              </a:spcBef>
            </a:pPr>
            <a:endParaRPr lang="en-US" sz="400" dirty="0"/>
          </a:p>
          <a:p>
            <a:pPr marL="742950" lvl="1" indent="-285750">
              <a:buFont typeface="Wingdings" panose="05000000000000000000" pitchFamily="2" charset="2"/>
              <a:buChar char="§"/>
            </a:pPr>
            <a:r>
              <a:rPr lang="en-US" sz="1600" b="1" spc="40" dirty="0"/>
              <a:t>Texas jurisdiction </a:t>
            </a:r>
            <a:r>
              <a:rPr lang="en-US" sz="1600" spc="30" dirty="0"/>
              <a:t>(predictable legal framework)</a:t>
            </a:r>
          </a:p>
          <a:p>
            <a:pPr marL="742950" lvl="1" indent="-285750">
              <a:buFont typeface="Wingdings" panose="05000000000000000000" pitchFamily="2" charset="2"/>
              <a:buChar char="§"/>
            </a:pPr>
            <a:r>
              <a:rPr lang="en-US" sz="1600" spc="30" dirty="0"/>
              <a:t>Private judge dispute governance</a:t>
            </a:r>
          </a:p>
          <a:p>
            <a:pPr marL="742950" lvl="1" indent="-285750">
              <a:buFont typeface="Wingdings" panose="05000000000000000000" pitchFamily="2" charset="2"/>
              <a:buChar char="§"/>
            </a:pPr>
            <a:r>
              <a:rPr lang="en-US" sz="1600" spc="30" dirty="0"/>
              <a:t>Fully segregated metal custody</a:t>
            </a:r>
          </a:p>
          <a:p>
            <a:pPr marL="742950" lvl="1" indent="-285750">
              <a:buFont typeface="Wingdings" panose="05000000000000000000" pitchFamily="2" charset="2"/>
              <a:buChar char="§"/>
            </a:pPr>
            <a:r>
              <a:rPr lang="en-US" sz="1600" spc="30" dirty="0"/>
              <a:t>Structured risk &amp; compliance protocols</a:t>
            </a:r>
          </a:p>
          <a:p>
            <a:pPr marL="742950" lvl="1" indent="-285750">
              <a:buFont typeface="Wingdings" panose="05000000000000000000" pitchFamily="2" charset="2"/>
              <a:buChar char="§"/>
            </a:pPr>
            <a:r>
              <a:rPr lang="en-US" sz="1600" b="1" spc="40" dirty="0"/>
              <a:t>Fiduciary alignment as core operating principle</a:t>
            </a:r>
          </a:p>
          <a:p>
            <a:pPr marL="742950" lvl="1" indent="-285750">
              <a:buFont typeface="Wingdings" panose="05000000000000000000" pitchFamily="2" charset="2"/>
              <a:buChar char="§"/>
            </a:pPr>
            <a:r>
              <a:rPr lang="en-US" sz="1600" spc="30" dirty="0"/>
              <a:t>Redundant financial controls</a:t>
            </a:r>
          </a:p>
        </p:txBody>
      </p:sp>
      <p:sp>
        <p:nvSpPr>
          <p:cNvPr id="16" name="TextBox 15">
            <a:extLst>
              <a:ext uri="{FF2B5EF4-FFF2-40B4-BE49-F238E27FC236}">
                <a16:creationId xmlns:a16="http://schemas.microsoft.com/office/drawing/2014/main" id="{5610C63D-EE46-E089-DD60-27156A156C99}"/>
              </a:ext>
            </a:extLst>
          </p:cNvPr>
          <p:cNvSpPr txBox="1"/>
          <p:nvPr/>
        </p:nvSpPr>
        <p:spPr>
          <a:xfrm>
            <a:off x="1213449" y="4012694"/>
            <a:ext cx="4881087" cy="2215991"/>
          </a:xfrm>
          <a:prstGeom prst="rect">
            <a:avLst/>
          </a:prstGeom>
          <a:noFill/>
        </p:spPr>
        <p:txBody>
          <a:bodyPr wrap="square">
            <a:spAutoFit/>
          </a:bodyPr>
          <a:lstStyle/>
          <a:p>
            <a:pPr>
              <a:lnSpc>
                <a:spcPct val="100000"/>
              </a:lnSpc>
              <a:spcBef>
                <a:spcPts val="0"/>
              </a:spcBef>
            </a:pPr>
            <a:r>
              <a:rPr lang="en-US" kern="100" dirty="0">
                <a:ea typeface="Calibri" panose="020F0502020204030204" pitchFamily="34" charset="0"/>
                <a:cs typeface="Times New Roman" panose="02020603050405020304" pitchFamily="18" charset="0"/>
              </a:rPr>
              <a:t>   </a:t>
            </a:r>
            <a:r>
              <a:rPr lang="en-US" sz="2200" b="1" kern="100" spc="50" dirty="0">
                <a:ea typeface="Calibri" panose="020F0502020204030204" pitchFamily="34" charset="0"/>
                <a:cs typeface="Times New Roman" panose="02020603050405020304" pitchFamily="18" charset="0"/>
              </a:rPr>
              <a:t>Capital Structured</a:t>
            </a:r>
            <a:endParaRPr lang="en-US" sz="2200" b="1" spc="50" dirty="0">
              <a:solidFill>
                <a:schemeClr val="tx1">
                  <a:alpha val="85000"/>
                </a:schemeClr>
              </a:solidFill>
            </a:endParaRPr>
          </a:p>
          <a:p>
            <a:pPr>
              <a:lnSpc>
                <a:spcPct val="100000"/>
              </a:lnSpc>
              <a:spcBef>
                <a:spcPts val="0"/>
              </a:spcBef>
            </a:pPr>
            <a:r>
              <a:rPr lang="en-US" sz="1600" kern="100" dirty="0">
                <a:solidFill>
                  <a:schemeClr val="tx2"/>
                </a:solidFill>
                <a:ea typeface="Calibri" panose="020F0502020204030204" pitchFamily="34" charset="0"/>
                <a:cs typeface="Times New Roman" panose="02020603050405020304" pitchFamily="18" charset="0"/>
              </a:rPr>
              <a:t>    </a:t>
            </a:r>
            <a:r>
              <a:rPr lang="en-US" sz="1600" i="1" kern="100" spc="30" dirty="0">
                <a:solidFill>
                  <a:schemeClr val="tx2"/>
                </a:solidFill>
                <a:ea typeface="Calibri" panose="020F0502020204030204" pitchFamily="34" charset="0"/>
                <a:cs typeface="Times New Roman" panose="02020603050405020304" pitchFamily="18" charset="0"/>
              </a:rPr>
              <a:t>Deployed Like a Tier-One Unit</a:t>
            </a:r>
            <a:r>
              <a:rPr lang="en-US" sz="1600" i="1" spc="30" dirty="0">
                <a:solidFill>
                  <a:schemeClr val="tx2"/>
                </a:solidFill>
              </a:rPr>
              <a:t>:</a:t>
            </a:r>
          </a:p>
          <a:p>
            <a:pPr>
              <a:lnSpc>
                <a:spcPct val="100000"/>
              </a:lnSpc>
              <a:spcBef>
                <a:spcPts val="0"/>
              </a:spcBef>
            </a:pPr>
            <a:endParaRPr lang="en-US" sz="400" dirty="0"/>
          </a:p>
          <a:p>
            <a:pPr lvl="1">
              <a:buFont typeface="Wingdings" panose="05000000000000000000" pitchFamily="2" charset="2"/>
              <a:buChar char="§"/>
            </a:pPr>
            <a:r>
              <a:rPr lang="en-US" sz="1600" spc="20" dirty="0"/>
              <a:t>    </a:t>
            </a:r>
            <a:r>
              <a:rPr lang="en-US" sz="1600" b="1" spc="40" dirty="0"/>
              <a:t>Control collateral first</a:t>
            </a:r>
          </a:p>
          <a:p>
            <a:pPr lvl="1">
              <a:buFont typeface="Wingdings" panose="05000000000000000000" pitchFamily="2" charset="2"/>
              <a:buChar char="§"/>
            </a:pPr>
            <a:r>
              <a:rPr lang="en-US" sz="1600" b="1" spc="30" dirty="0"/>
              <a:t>    </a:t>
            </a:r>
            <a:r>
              <a:rPr lang="en-US" sz="1600" spc="30" dirty="0"/>
              <a:t>Air-gap safety architecture </a:t>
            </a:r>
          </a:p>
          <a:p>
            <a:pPr lvl="1">
              <a:buFont typeface="Wingdings" panose="05000000000000000000" pitchFamily="2" charset="2"/>
              <a:buChar char="§"/>
            </a:pPr>
            <a:r>
              <a:rPr lang="en-US" sz="1600" b="1" spc="30" dirty="0"/>
              <a:t>    </a:t>
            </a:r>
            <a:r>
              <a:rPr lang="en-US" sz="1600" b="1" spc="40" dirty="0"/>
              <a:t>Liquidity on command </a:t>
            </a:r>
          </a:p>
          <a:p>
            <a:pPr lvl="1">
              <a:buFont typeface="Wingdings" panose="05000000000000000000" pitchFamily="2" charset="2"/>
              <a:buChar char="§"/>
            </a:pPr>
            <a:r>
              <a:rPr lang="en-US" sz="1600" b="1" spc="40" dirty="0"/>
              <a:t>    Execution velocity</a:t>
            </a:r>
          </a:p>
          <a:p>
            <a:pPr lvl="1">
              <a:buFont typeface="Wingdings" panose="05000000000000000000" pitchFamily="2" charset="2"/>
              <a:buChar char="§"/>
            </a:pPr>
            <a:r>
              <a:rPr lang="en-US" sz="1600" b="1" spc="30" dirty="0"/>
              <a:t>    </a:t>
            </a:r>
            <a:r>
              <a:rPr lang="en-US" sz="1600" spc="30" dirty="0"/>
              <a:t>Macro-aware intelligence discipline</a:t>
            </a:r>
          </a:p>
          <a:p>
            <a:pPr lvl="1">
              <a:buFont typeface="Wingdings" panose="05000000000000000000" pitchFamily="2" charset="2"/>
              <a:buChar char="§"/>
            </a:pPr>
            <a:r>
              <a:rPr lang="en-US" sz="1600" spc="30" dirty="0"/>
              <a:t>    Convert volatility into advantage</a:t>
            </a:r>
          </a:p>
        </p:txBody>
      </p:sp>
    </p:spTree>
    <p:extLst>
      <p:ext uri="{BB962C8B-B14F-4D97-AF65-F5344CB8AC3E}">
        <p14:creationId xmlns:p14="http://schemas.microsoft.com/office/powerpoint/2010/main" val="280842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4C7C5-3D65-ADA2-C3E2-7ADE0822AC8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946CA84-6136-5DBB-834C-AA2BA52DE6B3}"/>
              </a:ext>
            </a:extLst>
          </p:cNvPr>
          <p:cNvSpPr/>
          <p:nvPr/>
        </p:nvSpPr>
        <p:spPr>
          <a:xfrm>
            <a:off x="9161416" y="0"/>
            <a:ext cx="3030583" cy="6858000"/>
          </a:xfrm>
          <a:prstGeom prst="rect">
            <a:avLst/>
          </a:prstGeom>
          <a:blipFill>
            <a:blip r:embed="rId2">
              <a:extLst>
                <a:ext uri="{BEBA8EAE-BF5A-486C-A8C5-ECC9F3942E4B}">
                  <a14:imgProps xmlns:a14="http://schemas.microsoft.com/office/drawing/2010/main">
                    <a14:imgLayer r:embed="rId3">
                      <a14:imgEffect>
                        <a14:artisticCrisscrossEtching/>
                      </a14:imgEffect>
                      <a14:imgEffect>
                        <a14:saturation sat="88000"/>
                      </a14:imgEffect>
                      <a14:imgEffect>
                        <a14:brightnessContrast bright="-14000" contrast="20000"/>
                      </a14:imgEffect>
                    </a14:imgLayer>
                  </a14:imgProps>
                </a:ext>
              </a:extLst>
            </a:blip>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14FE4A-E585-73B0-AC1A-91B2627416CC}"/>
              </a:ext>
            </a:extLst>
          </p:cNvPr>
          <p:cNvSpPr>
            <a:spLocks noGrp="1"/>
          </p:cNvSpPr>
          <p:nvPr>
            <p:ph type="title"/>
          </p:nvPr>
        </p:nvSpPr>
        <p:spPr>
          <a:xfrm>
            <a:off x="665427" y="325232"/>
            <a:ext cx="7287634" cy="549576"/>
          </a:xfrm>
        </p:spPr>
        <p:txBody>
          <a:bodyPr>
            <a:noAutofit/>
          </a:bodyPr>
          <a:lstStyle/>
          <a:p>
            <a:r>
              <a:rPr lang="en-US" dirty="0"/>
              <a:t>What We Are </a:t>
            </a:r>
            <a:r>
              <a:rPr lang="en-US" dirty="0">
                <a:solidFill>
                  <a:schemeClr val="tx1">
                    <a:alpha val="75000"/>
                  </a:schemeClr>
                </a:solidFill>
              </a:rPr>
              <a:t>Built</a:t>
            </a:r>
            <a:r>
              <a:rPr lang="en-US" dirty="0"/>
              <a:t> to Do</a:t>
            </a:r>
          </a:p>
        </p:txBody>
      </p:sp>
      <p:sp>
        <p:nvSpPr>
          <p:cNvPr id="44" name="Slide Number Placeholder 43">
            <a:extLst>
              <a:ext uri="{FF2B5EF4-FFF2-40B4-BE49-F238E27FC236}">
                <a16:creationId xmlns:a16="http://schemas.microsoft.com/office/drawing/2014/main" id="{9AC539CB-F365-02DD-F25E-BD58149B3A22}"/>
              </a:ext>
            </a:extLst>
          </p:cNvPr>
          <p:cNvSpPr>
            <a:spLocks noGrp="1"/>
          </p:cNvSpPr>
          <p:nvPr>
            <p:ph type="sldNum" sz="quarter" idx="4"/>
          </p:nvPr>
        </p:nvSpPr>
        <p:spPr>
          <a:xfrm>
            <a:off x="10518474" y="6356350"/>
            <a:ext cx="1414733" cy="365125"/>
          </a:xfrm>
        </p:spPr>
        <p:txBody>
          <a:bodyPr/>
          <a:lstStyle/>
          <a:p>
            <a:fld id="{AE208ADF-3ADD-483D-A721-14E3EEE2C135}" type="slidenum">
              <a:rPr lang="en-US" smtClean="0"/>
              <a:pPr/>
              <a:t>15</a:t>
            </a:fld>
            <a:endParaRPr lang="en-US" dirty="0"/>
          </a:p>
        </p:txBody>
      </p:sp>
      <p:sp>
        <p:nvSpPr>
          <p:cNvPr id="8" name="Content Placeholder 7">
            <a:extLst>
              <a:ext uri="{FF2B5EF4-FFF2-40B4-BE49-F238E27FC236}">
                <a16:creationId xmlns:a16="http://schemas.microsoft.com/office/drawing/2014/main" id="{F85BA9FB-EA7A-46D4-DD64-BF639F054251}"/>
              </a:ext>
            </a:extLst>
          </p:cNvPr>
          <p:cNvSpPr>
            <a:spLocks noGrp="1"/>
          </p:cNvSpPr>
          <p:nvPr>
            <p:ph idx="1"/>
          </p:nvPr>
        </p:nvSpPr>
        <p:spPr>
          <a:xfrm>
            <a:off x="511208" y="1936008"/>
            <a:ext cx="7908173" cy="3704241"/>
          </a:xfrm>
        </p:spPr>
        <p:txBody>
          <a:bodyPr>
            <a:normAutofit fontScale="25000" lnSpcReduction="20000"/>
          </a:bodyPr>
          <a:lstStyle/>
          <a:p>
            <a:pPr marL="342900">
              <a:buFont typeface="Wingdings" panose="05000000000000000000" pitchFamily="2" charset="2"/>
              <a:buChar char="§"/>
            </a:pPr>
            <a:r>
              <a:rPr lang="en-US" sz="6400" b="1" dirty="0"/>
              <a:t> Move with velocity </a:t>
            </a:r>
            <a:r>
              <a:rPr lang="en-US" sz="6400" dirty="0"/>
              <a:t>while institutions freeze</a:t>
            </a:r>
          </a:p>
          <a:p>
            <a:pPr marL="342900">
              <a:buFont typeface="Wingdings" panose="05000000000000000000" pitchFamily="2" charset="2"/>
              <a:buChar char="§"/>
            </a:pPr>
            <a:r>
              <a:rPr lang="en-US" sz="6400" b="1" dirty="0"/>
              <a:t> Exploit </a:t>
            </a:r>
            <a:r>
              <a:rPr lang="en-US" sz="6400" dirty="0"/>
              <a:t>structural paralysis in credit and governance</a:t>
            </a:r>
          </a:p>
          <a:p>
            <a:pPr marL="342900">
              <a:buFont typeface="Wingdings" panose="05000000000000000000" pitchFamily="2" charset="2"/>
              <a:buChar char="§"/>
            </a:pPr>
            <a:r>
              <a:rPr lang="en-US" sz="6400" b="1" dirty="0"/>
              <a:t> Acquire </a:t>
            </a:r>
            <a:r>
              <a:rPr lang="en-US" sz="6400" dirty="0"/>
              <a:t>when traditional capital is immobilized</a:t>
            </a:r>
          </a:p>
          <a:p>
            <a:pPr marL="342900">
              <a:buFont typeface="Wingdings" panose="05000000000000000000" pitchFamily="2" charset="2"/>
              <a:buChar char="§"/>
            </a:pPr>
            <a:r>
              <a:rPr lang="en-US" sz="6400" b="1" dirty="0"/>
              <a:t> Restructure, reposition, &amp; reset </a:t>
            </a:r>
            <a:r>
              <a:rPr lang="en-US" sz="6400" dirty="0"/>
              <a:t>basis</a:t>
            </a:r>
          </a:p>
          <a:p>
            <a:pPr marL="342900">
              <a:buFont typeface="Wingdings" panose="05000000000000000000" pitchFamily="2" charset="2"/>
              <a:buChar char="§"/>
            </a:pPr>
            <a:r>
              <a:rPr lang="en-US" sz="6400" b="1" dirty="0"/>
              <a:t> Capture </a:t>
            </a:r>
            <a:r>
              <a:rPr lang="en-US" sz="6400" dirty="0"/>
              <a:t>generational basis arbitrage unavailable in expansion cycles</a:t>
            </a:r>
          </a:p>
          <a:p>
            <a:endParaRPr lang="en-US" sz="6400" dirty="0"/>
          </a:p>
          <a:p>
            <a:r>
              <a:rPr lang="en-US" sz="7200" b="1" dirty="0"/>
              <a:t>This is a </a:t>
            </a:r>
            <a:r>
              <a:rPr lang="en-US" sz="8000" b="1" dirty="0">
                <a:solidFill>
                  <a:schemeClr val="tx1">
                    <a:alpha val="85000"/>
                  </a:schemeClr>
                </a:solidFill>
              </a:rPr>
              <a:t>once-in-a-generation</a:t>
            </a:r>
            <a:r>
              <a:rPr lang="en-US" sz="7200" b="1" dirty="0"/>
              <a:t> </a:t>
            </a:r>
            <a:r>
              <a:rPr lang="en-US" sz="7200" dirty="0"/>
              <a:t>convergence</a:t>
            </a:r>
            <a:r>
              <a:rPr lang="en-US" sz="7200" b="1" dirty="0"/>
              <a:t> </a:t>
            </a:r>
            <a:r>
              <a:rPr lang="en-US" sz="7200" dirty="0"/>
              <a:t>of credit, collateral, &amp; </a:t>
            </a:r>
            <a:r>
              <a:rPr lang="en-US" sz="7200" i="1" dirty="0"/>
              <a:t>timing</a:t>
            </a:r>
            <a:r>
              <a:rPr lang="en-US" sz="7200" dirty="0"/>
              <a:t>.</a:t>
            </a:r>
          </a:p>
          <a:p>
            <a:r>
              <a:rPr lang="en-US" sz="1200" dirty="0"/>
              <a:t> </a:t>
            </a:r>
            <a:br>
              <a:rPr lang="en-US" sz="7200" dirty="0"/>
            </a:br>
            <a:r>
              <a:rPr lang="en-US" sz="7200" dirty="0"/>
              <a:t>Our mandate is to </a:t>
            </a:r>
            <a:r>
              <a:rPr lang="en-US" sz="7200" b="1" spc="120" dirty="0"/>
              <a:t>control</a:t>
            </a:r>
            <a:r>
              <a:rPr lang="en-US" sz="7200" dirty="0"/>
              <a:t> it</a:t>
            </a:r>
            <a:r>
              <a:rPr lang="en-US" sz="7200" b="1" dirty="0"/>
              <a:t>.</a:t>
            </a:r>
          </a:p>
          <a:p>
            <a:endParaRPr lang="en-US" sz="5600" b="1" dirty="0"/>
          </a:p>
          <a:p>
            <a:r>
              <a:rPr lang="en-US" sz="8000" i="1" dirty="0">
                <a:solidFill>
                  <a:schemeClr val="tx1">
                    <a:alpha val="85000"/>
                  </a:schemeClr>
                </a:solidFill>
              </a:rPr>
              <a:t>Great fortunes are not earned in expansion cycles, </a:t>
            </a:r>
          </a:p>
          <a:p>
            <a:r>
              <a:rPr lang="en-US" sz="800" b="1" i="1" dirty="0">
                <a:solidFill>
                  <a:schemeClr val="tx1">
                    <a:alpha val="85000"/>
                  </a:schemeClr>
                </a:solidFill>
              </a:rPr>
              <a:t> </a:t>
            </a:r>
            <a:endParaRPr lang="en-US" sz="7200" b="1" dirty="0"/>
          </a:p>
          <a:p>
            <a:r>
              <a:rPr lang="en-US" sz="7200" b="1" dirty="0"/>
              <a:t>			  </a:t>
            </a:r>
            <a:r>
              <a:rPr lang="en-US" sz="9600" dirty="0"/>
              <a:t>They are </a:t>
            </a:r>
            <a:r>
              <a:rPr lang="en-US" sz="9600" b="1" i="1" dirty="0"/>
              <a:t>engineered</a:t>
            </a:r>
            <a:r>
              <a:rPr lang="en-US" sz="9600" b="1" dirty="0"/>
              <a:t> </a:t>
            </a:r>
            <a:r>
              <a:rPr lang="en-US" sz="9600" dirty="0"/>
              <a:t>during</a:t>
            </a:r>
            <a:r>
              <a:rPr lang="en-US" sz="9600" b="1" dirty="0"/>
              <a:t> resets.</a:t>
            </a:r>
            <a:endParaRPr lang="en-US" sz="9600" dirty="0"/>
          </a:p>
          <a:p>
            <a:endParaRPr lang="en-US" dirty="0"/>
          </a:p>
        </p:txBody>
      </p:sp>
      <p:sp>
        <p:nvSpPr>
          <p:cNvPr id="4" name="TextBox 3">
            <a:extLst>
              <a:ext uri="{FF2B5EF4-FFF2-40B4-BE49-F238E27FC236}">
                <a16:creationId xmlns:a16="http://schemas.microsoft.com/office/drawing/2014/main" id="{4CA66077-C255-1BDA-4A03-D38BAE4A9A0B}"/>
              </a:ext>
            </a:extLst>
          </p:cNvPr>
          <p:cNvSpPr txBox="1"/>
          <p:nvPr/>
        </p:nvSpPr>
        <p:spPr>
          <a:xfrm>
            <a:off x="1260512" y="1217751"/>
            <a:ext cx="6097464" cy="430887"/>
          </a:xfrm>
          <a:prstGeom prst="rect">
            <a:avLst/>
          </a:prstGeom>
          <a:noFill/>
        </p:spPr>
        <p:txBody>
          <a:bodyPr wrap="square">
            <a:spAutoFit/>
          </a:bodyPr>
          <a:lstStyle/>
          <a:p>
            <a:r>
              <a:rPr lang="en-US" sz="2200" b="1" spc="100" dirty="0"/>
              <a:t>Execution</a:t>
            </a:r>
            <a:r>
              <a:rPr lang="en-US" sz="2200" b="1" i="1" spc="100" dirty="0"/>
              <a:t> </a:t>
            </a:r>
            <a:r>
              <a:rPr lang="en-US" sz="2200" b="1" spc="100" dirty="0"/>
              <a:t>+</a:t>
            </a:r>
            <a:r>
              <a:rPr lang="en-US" sz="2200" b="1" i="1" spc="100" dirty="0"/>
              <a:t> </a:t>
            </a:r>
            <a:r>
              <a:rPr lang="en-US" sz="2200" b="1" spc="100" dirty="0"/>
              <a:t>Intelligence</a:t>
            </a:r>
            <a:r>
              <a:rPr lang="en-US" sz="2200" b="1" i="1" spc="100" dirty="0"/>
              <a:t> = Advantage</a:t>
            </a:r>
          </a:p>
        </p:txBody>
      </p:sp>
      <p:sp>
        <p:nvSpPr>
          <p:cNvPr id="3" name="Rectangle 2">
            <a:extLst>
              <a:ext uri="{FF2B5EF4-FFF2-40B4-BE49-F238E27FC236}">
                <a16:creationId xmlns:a16="http://schemas.microsoft.com/office/drawing/2014/main" id="{7947B17E-F869-9577-07D4-8D97F049612C}"/>
              </a:ext>
            </a:extLst>
          </p:cNvPr>
          <p:cNvSpPr/>
          <p:nvPr/>
        </p:nvSpPr>
        <p:spPr>
          <a:xfrm>
            <a:off x="9161416" y="1"/>
            <a:ext cx="3030583" cy="6858000"/>
          </a:xfrm>
          <a:prstGeom prst="rect">
            <a:avLst/>
          </a:prstGeom>
          <a:solidFill>
            <a:srgbClr val="0B1A17">
              <a:alpha val="3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21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2795DD6-212D-9AE2-529D-666678C0BD9F}"/>
            </a:ext>
          </a:extLst>
        </p:cNvPr>
        <p:cNvGrpSpPr/>
        <p:nvPr/>
      </p:nvGrpSpPr>
      <p:grpSpPr>
        <a:xfrm>
          <a:off x="0" y="0"/>
          <a:ext cx="0" cy="0"/>
          <a:chOff x="0" y="0"/>
          <a:chExt cx="0" cy="0"/>
        </a:xfrm>
      </p:grpSpPr>
      <p:pic>
        <p:nvPicPr>
          <p:cNvPr id="3" name="Picture 2" descr="A close up of a rock">
            <a:extLst>
              <a:ext uri="{FF2B5EF4-FFF2-40B4-BE49-F238E27FC236}">
                <a16:creationId xmlns:a16="http://schemas.microsoft.com/office/drawing/2014/main" id="{E82D302B-2A87-F3CA-18AA-34177DA34DC6}"/>
              </a:ext>
            </a:extLst>
          </p:cNvPr>
          <p:cNvPicPr>
            <a:picLocks noChangeAspect="1"/>
          </p:cNvPicPr>
          <p:nvPr/>
        </p:nvPicPr>
        <p:blipFill>
          <a:blip r:embed="rId2"/>
          <a:srcRect t="104" r="48210" b="-323"/>
          <a:stretch>
            <a:fillRect/>
          </a:stretch>
        </p:blipFill>
        <p:spPr>
          <a:xfrm>
            <a:off x="9181380" y="0"/>
            <a:ext cx="3010620" cy="6855880"/>
          </a:xfrm>
          <a:prstGeom prst="rect">
            <a:avLst/>
          </a:prstGeom>
        </p:spPr>
      </p:pic>
      <p:sp>
        <p:nvSpPr>
          <p:cNvPr id="2" name="Title 1">
            <a:extLst>
              <a:ext uri="{FF2B5EF4-FFF2-40B4-BE49-F238E27FC236}">
                <a16:creationId xmlns:a16="http://schemas.microsoft.com/office/drawing/2014/main" id="{E5B3803A-14A9-9076-3980-777F6CAEF60B}"/>
              </a:ext>
            </a:extLst>
          </p:cNvPr>
          <p:cNvSpPr>
            <a:spLocks noGrp="1"/>
          </p:cNvSpPr>
          <p:nvPr>
            <p:ph type="title"/>
          </p:nvPr>
        </p:nvSpPr>
        <p:spPr>
          <a:xfrm>
            <a:off x="565957" y="304882"/>
            <a:ext cx="5691555" cy="549576"/>
          </a:xfrm>
        </p:spPr>
        <p:txBody>
          <a:bodyPr>
            <a:noAutofit/>
          </a:bodyPr>
          <a:lstStyle/>
          <a:p>
            <a:r>
              <a:rPr lang="en-US" dirty="0"/>
              <a:t>The </a:t>
            </a:r>
            <a:r>
              <a:rPr lang="en-US" b="1" dirty="0"/>
              <a:t>Outcome</a:t>
            </a:r>
          </a:p>
        </p:txBody>
      </p:sp>
      <p:sp>
        <p:nvSpPr>
          <p:cNvPr id="44" name="Slide Number Placeholder 43">
            <a:extLst>
              <a:ext uri="{FF2B5EF4-FFF2-40B4-BE49-F238E27FC236}">
                <a16:creationId xmlns:a16="http://schemas.microsoft.com/office/drawing/2014/main" id="{C44F43C5-E04A-C570-E9D2-837836FB2AB0}"/>
              </a:ext>
            </a:extLst>
          </p:cNvPr>
          <p:cNvSpPr>
            <a:spLocks noGrp="1"/>
          </p:cNvSpPr>
          <p:nvPr>
            <p:ph type="sldNum" sz="quarter" idx="4"/>
          </p:nvPr>
        </p:nvSpPr>
        <p:spPr>
          <a:xfrm>
            <a:off x="10518474" y="6356350"/>
            <a:ext cx="1414733" cy="365125"/>
          </a:xfrm>
        </p:spPr>
        <p:txBody>
          <a:bodyPr/>
          <a:lstStyle/>
          <a:p>
            <a:fld id="{AE208ADF-3ADD-483D-A721-14E3EEE2C135}" type="slidenum">
              <a:rPr lang="en-US" smtClean="0"/>
              <a:pPr/>
              <a:t>16</a:t>
            </a:fld>
            <a:endParaRPr lang="en-US" dirty="0"/>
          </a:p>
        </p:txBody>
      </p:sp>
      <p:sp>
        <p:nvSpPr>
          <p:cNvPr id="5" name="TextBox 4">
            <a:extLst>
              <a:ext uri="{FF2B5EF4-FFF2-40B4-BE49-F238E27FC236}">
                <a16:creationId xmlns:a16="http://schemas.microsoft.com/office/drawing/2014/main" id="{846E9570-470C-C260-FAA8-2ED7A3F22F9F}"/>
              </a:ext>
            </a:extLst>
          </p:cNvPr>
          <p:cNvSpPr txBox="1"/>
          <p:nvPr/>
        </p:nvSpPr>
        <p:spPr>
          <a:xfrm>
            <a:off x="738610" y="1070935"/>
            <a:ext cx="9342220" cy="707886"/>
          </a:xfrm>
          <a:prstGeom prst="rect">
            <a:avLst/>
          </a:prstGeom>
          <a:noFill/>
        </p:spPr>
        <p:txBody>
          <a:bodyPr wrap="square">
            <a:spAutoFit/>
          </a:bodyPr>
          <a:lstStyle/>
          <a:p>
            <a:r>
              <a:rPr lang="en-US" sz="2000" dirty="0"/>
              <a:t>A capital platform engineered for the </a:t>
            </a:r>
            <a:r>
              <a:rPr lang="en-US" sz="2000" b="1" dirty="0">
                <a:solidFill>
                  <a:schemeClr val="tx2"/>
                </a:solidFill>
              </a:rPr>
              <a:t>most asymmetric </a:t>
            </a:r>
            <a:r>
              <a:rPr lang="en-US" sz="2000" dirty="0"/>
              <a:t>moment in </a:t>
            </a:r>
          </a:p>
          <a:p>
            <a:r>
              <a:rPr lang="en-US" sz="2000" dirty="0"/>
              <a:t>modern financial history:</a:t>
            </a:r>
          </a:p>
        </p:txBody>
      </p:sp>
      <p:sp>
        <p:nvSpPr>
          <p:cNvPr id="8" name="Content Placeholder 7">
            <a:extLst>
              <a:ext uri="{FF2B5EF4-FFF2-40B4-BE49-F238E27FC236}">
                <a16:creationId xmlns:a16="http://schemas.microsoft.com/office/drawing/2014/main" id="{27688E75-D017-1C7B-C864-B1705E3D9AC7}"/>
              </a:ext>
            </a:extLst>
          </p:cNvPr>
          <p:cNvSpPr>
            <a:spLocks noGrp="1"/>
          </p:cNvSpPr>
          <p:nvPr>
            <p:ph idx="1"/>
          </p:nvPr>
        </p:nvSpPr>
        <p:spPr>
          <a:xfrm>
            <a:off x="839534" y="1888133"/>
            <a:ext cx="8920190" cy="2272040"/>
          </a:xfrm>
        </p:spPr>
        <p:txBody>
          <a:bodyPr>
            <a:noAutofit/>
          </a:bodyPr>
          <a:lstStyle/>
          <a:p>
            <a:pPr marL="560070" lvl="1" indent="-285750">
              <a:buFont typeface="Wingdings" panose="05000000000000000000" pitchFamily="2" charset="2"/>
              <a:buChar char="§"/>
            </a:pPr>
            <a:r>
              <a:rPr lang="en-US" b="1" dirty="0"/>
              <a:t>Downside secured by </a:t>
            </a:r>
            <a:r>
              <a:rPr lang="en-US" dirty="0"/>
              <a:t>sovereign-grade </a:t>
            </a:r>
            <a:r>
              <a:rPr lang="en-US" b="1" dirty="0"/>
              <a:t>precious metals</a:t>
            </a:r>
            <a:endParaRPr lang="en-US" dirty="0"/>
          </a:p>
          <a:p>
            <a:pPr marL="560070" lvl="1" indent="-285750">
              <a:buFont typeface="Wingdings" panose="05000000000000000000" pitchFamily="2" charset="2"/>
              <a:buChar char="§"/>
            </a:pPr>
            <a:r>
              <a:rPr lang="en-US" b="1" dirty="0"/>
              <a:t>Upside driven by distressed real-estate arbitrage</a:t>
            </a:r>
            <a:endParaRPr lang="en-US" dirty="0"/>
          </a:p>
          <a:p>
            <a:pPr marL="560070" lvl="1" indent="-285750">
              <a:buFont typeface="Wingdings" panose="05000000000000000000" pitchFamily="2" charset="2"/>
              <a:buChar char="§"/>
            </a:pPr>
            <a:r>
              <a:rPr lang="en-US" b="1" dirty="0"/>
              <a:t>Stability reinforced by cash-flowing operating companies</a:t>
            </a:r>
            <a:endParaRPr lang="en-US" dirty="0"/>
          </a:p>
          <a:p>
            <a:pPr marL="560070" lvl="1" indent="-285750">
              <a:buFont typeface="Wingdings" panose="05000000000000000000" pitchFamily="2" charset="2"/>
              <a:buChar char="§"/>
            </a:pPr>
            <a:r>
              <a:rPr lang="en-US" b="1" dirty="0"/>
              <a:t>Non-correlated alpha </a:t>
            </a:r>
            <a:r>
              <a:rPr lang="en-US" dirty="0"/>
              <a:t>via</a:t>
            </a:r>
            <a:r>
              <a:rPr lang="en-US" b="1" dirty="0"/>
              <a:t> salvage </a:t>
            </a:r>
            <a:r>
              <a:rPr lang="en-US" dirty="0"/>
              <a:t>&amp;</a:t>
            </a:r>
            <a:r>
              <a:rPr lang="en-US" b="1" dirty="0"/>
              <a:t> volatility harvesting</a:t>
            </a:r>
            <a:endParaRPr lang="en-US" dirty="0"/>
          </a:p>
          <a:p>
            <a:pPr marL="560070" lvl="1" indent="-285750">
              <a:buFont typeface="Wingdings" panose="05000000000000000000" pitchFamily="2" charset="2"/>
              <a:buChar char="§"/>
            </a:pPr>
            <a:r>
              <a:rPr lang="en-US" b="1" dirty="0"/>
              <a:t>Takeover rights embedded in every credit transaction</a:t>
            </a:r>
            <a:endParaRPr lang="en-US" dirty="0"/>
          </a:p>
          <a:p>
            <a:pPr marL="560070" lvl="1" indent="-285750">
              <a:buFont typeface="Wingdings" panose="05000000000000000000" pitchFamily="2" charset="2"/>
              <a:buChar char="§"/>
            </a:pPr>
            <a:r>
              <a:rPr lang="en-US" b="1" dirty="0"/>
              <a:t>Global mobility insulating the platform from jurisdictional risk</a:t>
            </a:r>
          </a:p>
          <a:p>
            <a:pPr lvl="1"/>
            <a:endParaRPr lang="en-US" sz="1100" dirty="0"/>
          </a:p>
        </p:txBody>
      </p:sp>
      <p:sp>
        <p:nvSpPr>
          <p:cNvPr id="4" name="TextBox 3">
            <a:extLst>
              <a:ext uri="{FF2B5EF4-FFF2-40B4-BE49-F238E27FC236}">
                <a16:creationId xmlns:a16="http://schemas.microsoft.com/office/drawing/2014/main" id="{E2B2F375-E843-37CF-58DF-D60C0780CA2A}"/>
              </a:ext>
            </a:extLst>
          </p:cNvPr>
          <p:cNvSpPr txBox="1"/>
          <p:nvPr/>
        </p:nvSpPr>
        <p:spPr>
          <a:xfrm>
            <a:off x="738610" y="4458604"/>
            <a:ext cx="9506838" cy="699615"/>
          </a:xfrm>
          <a:prstGeom prst="rect">
            <a:avLst/>
          </a:prstGeom>
          <a:noFill/>
        </p:spPr>
        <p:txBody>
          <a:bodyPr wrap="square">
            <a:spAutoFit/>
          </a:bodyPr>
          <a:lstStyle/>
          <a:p>
            <a:pPr>
              <a:lnSpc>
                <a:spcPts val="2400"/>
              </a:lnSpc>
            </a:pPr>
            <a:r>
              <a:rPr lang="en-US" sz="1900" b="1" spc="40" dirty="0"/>
              <a:t>This is a </a:t>
            </a:r>
            <a:r>
              <a:rPr lang="en-US" sz="1900" b="1" spc="40" dirty="0">
                <a:solidFill>
                  <a:schemeClr val="tx2"/>
                </a:solidFill>
              </a:rPr>
              <a:t>21st-century RTC strategy engineered for UHNW investors who demand </a:t>
            </a:r>
          </a:p>
          <a:p>
            <a:pPr>
              <a:lnSpc>
                <a:spcPts val="2400"/>
              </a:lnSpc>
            </a:pPr>
            <a:r>
              <a:rPr lang="en-US" sz="1900" b="1" spc="40" dirty="0"/>
              <a:t>sovereign-grade safety</a:t>
            </a:r>
            <a:r>
              <a:rPr lang="en-US" sz="1900" b="1" spc="40" dirty="0">
                <a:solidFill>
                  <a:schemeClr val="tx2"/>
                </a:solidFill>
              </a:rPr>
              <a:t>, institutional scale, and </a:t>
            </a:r>
            <a:r>
              <a:rPr lang="en-US" sz="1900" b="1" spc="40" dirty="0"/>
              <a:t>asymmetric advantage</a:t>
            </a:r>
            <a:r>
              <a:rPr lang="en-US" sz="1900" b="1" spc="40" dirty="0">
                <a:solidFill>
                  <a:schemeClr val="tx2"/>
                </a:solidFill>
              </a:rPr>
              <a:t>.</a:t>
            </a:r>
          </a:p>
        </p:txBody>
      </p:sp>
      <p:sp>
        <p:nvSpPr>
          <p:cNvPr id="7" name="TextBox 6">
            <a:extLst>
              <a:ext uri="{FF2B5EF4-FFF2-40B4-BE49-F238E27FC236}">
                <a16:creationId xmlns:a16="http://schemas.microsoft.com/office/drawing/2014/main" id="{8A59822A-8AED-6799-9840-6E96CC20AB8C}"/>
              </a:ext>
            </a:extLst>
          </p:cNvPr>
          <p:cNvSpPr txBox="1"/>
          <p:nvPr/>
        </p:nvSpPr>
        <p:spPr>
          <a:xfrm>
            <a:off x="738610" y="5456650"/>
            <a:ext cx="8322000" cy="892552"/>
          </a:xfrm>
          <a:prstGeom prst="rect">
            <a:avLst/>
          </a:prstGeom>
          <a:noFill/>
        </p:spPr>
        <p:txBody>
          <a:bodyPr wrap="square">
            <a:spAutoFit/>
          </a:bodyPr>
          <a:lstStyle/>
          <a:p>
            <a:r>
              <a:rPr lang="en-US" sz="2000" b="1" spc="40" dirty="0">
                <a:solidFill>
                  <a:schemeClr val="tx1">
                    <a:alpha val="85000"/>
                  </a:schemeClr>
                </a:solidFill>
              </a:rPr>
              <a:t>This platform does not respond to crisis. </a:t>
            </a:r>
            <a:endParaRPr lang="en-US" sz="800" b="1" spc="40" dirty="0">
              <a:solidFill>
                <a:schemeClr val="tx1">
                  <a:alpha val="85000"/>
                </a:schemeClr>
              </a:solidFill>
            </a:endParaRPr>
          </a:p>
          <a:p>
            <a:r>
              <a:rPr lang="en-US" sz="800" b="1" dirty="0">
                <a:solidFill>
                  <a:schemeClr val="tx1">
                    <a:alpha val="85000"/>
                  </a:schemeClr>
                </a:solidFill>
              </a:rPr>
              <a:t> </a:t>
            </a:r>
            <a:br>
              <a:rPr lang="en-US" sz="2000" b="1" dirty="0">
                <a:solidFill>
                  <a:schemeClr val="tx1">
                    <a:alpha val="85000"/>
                  </a:schemeClr>
                </a:solidFill>
              </a:rPr>
            </a:br>
            <a:r>
              <a:rPr lang="en-US" sz="2000" b="1" dirty="0">
                <a:solidFill>
                  <a:schemeClr val="tx1">
                    <a:alpha val="85000"/>
                  </a:schemeClr>
                </a:solidFill>
              </a:rPr>
              <a:t>                                           </a:t>
            </a:r>
            <a:r>
              <a:rPr lang="en-US" sz="2400" dirty="0">
                <a:solidFill>
                  <a:schemeClr val="tx1">
                    <a:alpha val="85000"/>
                  </a:schemeClr>
                </a:solidFill>
              </a:rPr>
              <a:t>It is </a:t>
            </a:r>
            <a:r>
              <a:rPr lang="en-US" sz="2400" b="1" spc="100" dirty="0">
                <a:solidFill>
                  <a:schemeClr val="tx1">
                    <a:alpha val="85000"/>
                  </a:schemeClr>
                </a:solidFill>
              </a:rPr>
              <a:t>engineered </a:t>
            </a:r>
            <a:r>
              <a:rPr lang="en-US" sz="2400" dirty="0">
                <a:solidFill>
                  <a:schemeClr val="tx1">
                    <a:alpha val="85000"/>
                  </a:schemeClr>
                </a:solidFill>
              </a:rPr>
              <a:t>to</a:t>
            </a:r>
            <a:r>
              <a:rPr lang="en-US" sz="2400" b="1" dirty="0">
                <a:solidFill>
                  <a:schemeClr val="tx1">
                    <a:alpha val="85000"/>
                  </a:schemeClr>
                </a:solidFill>
              </a:rPr>
              <a:t> </a:t>
            </a:r>
            <a:r>
              <a:rPr lang="en-US" sz="2400" b="1" i="1" spc="100" dirty="0">
                <a:solidFill>
                  <a:schemeClr val="tx1">
                    <a:alpha val="85000"/>
                  </a:schemeClr>
                </a:solidFill>
              </a:rPr>
              <a:t>preempt</a:t>
            </a:r>
            <a:r>
              <a:rPr lang="en-US" sz="2400" b="1" dirty="0">
                <a:solidFill>
                  <a:schemeClr val="tx1">
                    <a:alpha val="85000"/>
                  </a:schemeClr>
                </a:solidFill>
              </a:rPr>
              <a:t> </a:t>
            </a:r>
            <a:r>
              <a:rPr lang="en-US" sz="2400" dirty="0">
                <a:solidFill>
                  <a:schemeClr val="tx1">
                    <a:alpha val="85000"/>
                  </a:schemeClr>
                </a:solidFill>
              </a:rPr>
              <a:t>crisis.  </a:t>
            </a:r>
          </a:p>
        </p:txBody>
      </p:sp>
    </p:spTree>
    <p:extLst>
      <p:ext uri="{BB962C8B-B14F-4D97-AF65-F5344CB8AC3E}">
        <p14:creationId xmlns:p14="http://schemas.microsoft.com/office/powerpoint/2010/main" val="4074351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0E03BC4-21F6-D2CB-0580-8AD87C2ADA77}"/>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D5405F92-8D51-CE1C-672B-2DE965F8D00D}"/>
              </a:ext>
            </a:extLst>
          </p:cNvPr>
          <p:cNvSpPr/>
          <p:nvPr/>
        </p:nvSpPr>
        <p:spPr>
          <a:xfrm>
            <a:off x="6348549" y="1"/>
            <a:ext cx="5834401" cy="6766298"/>
          </a:xfrm>
          <a:prstGeom prst="rect">
            <a:avLst/>
          </a:prstGeom>
          <a:blipFill dpi="0" rotWithShape="1">
            <a:blip r:embed="rId2">
              <a:alphaModFix amt="34000"/>
              <a:extLst>
                <a:ext uri="{BEBA8EAE-BF5A-486C-A8C5-ECC9F3942E4B}">
                  <a14:imgProps xmlns:a14="http://schemas.microsoft.com/office/drawing/2010/main">
                    <a14:imgLayer r:embed="rId3">
                      <a14:imgEffect>
                        <a14:brightnessContrast contrast="-27000"/>
                      </a14:imgEffect>
                    </a14:imgLayer>
                  </a14:imgProps>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lide Number Placeholder 42">
            <a:extLst>
              <a:ext uri="{FF2B5EF4-FFF2-40B4-BE49-F238E27FC236}">
                <a16:creationId xmlns:a16="http://schemas.microsoft.com/office/drawing/2014/main" id="{C99A948B-70E5-D42F-F1B9-7B59AEC46087}"/>
              </a:ext>
            </a:extLst>
          </p:cNvPr>
          <p:cNvSpPr>
            <a:spLocks noGrp="1"/>
          </p:cNvSpPr>
          <p:nvPr>
            <p:ph type="sldNum" sz="quarter" idx="12"/>
          </p:nvPr>
        </p:nvSpPr>
        <p:spPr>
          <a:xfrm>
            <a:off x="11925933" y="6401173"/>
            <a:ext cx="1414733" cy="365125"/>
          </a:xfrm>
        </p:spPr>
        <p:txBody>
          <a:bodyPr/>
          <a:lstStyle/>
          <a:p>
            <a:fld id="{AE208ADF-3ADD-483D-A721-14E3EEE2C135}" type="slidenum">
              <a:rPr lang="en-US" smtClean="0"/>
              <a:pPr/>
              <a:t>17</a:t>
            </a:fld>
            <a:endParaRPr lang="en-US" dirty="0"/>
          </a:p>
        </p:txBody>
      </p:sp>
      <p:sp>
        <p:nvSpPr>
          <p:cNvPr id="5" name="TextBox 4">
            <a:extLst>
              <a:ext uri="{FF2B5EF4-FFF2-40B4-BE49-F238E27FC236}">
                <a16:creationId xmlns:a16="http://schemas.microsoft.com/office/drawing/2014/main" id="{5022F86D-5EED-50CA-F4C6-5EEF230A6B28}"/>
              </a:ext>
            </a:extLst>
          </p:cNvPr>
          <p:cNvSpPr txBox="1"/>
          <p:nvPr/>
        </p:nvSpPr>
        <p:spPr>
          <a:xfrm>
            <a:off x="9899706" y="1440327"/>
            <a:ext cx="2292294" cy="4960845"/>
          </a:xfrm>
          <a:prstGeom prst="rect">
            <a:avLst/>
          </a:prstGeom>
          <a:noFill/>
        </p:spPr>
        <p:txBody>
          <a:bodyPr wrap="square">
            <a:spAutoFit/>
          </a:bodyPr>
          <a:lstStyle/>
          <a:p>
            <a:pPr algn="l">
              <a:lnSpc>
                <a:spcPct val="110000"/>
              </a:lnSpc>
              <a:spcBef>
                <a:spcPts val="0"/>
              </a:spcBef>
            </a:pPr>
            <a:r>
              <a:rPr lang="en-US" sz="1600" b="1" kern="100" dirty="0">
                <a:solidFill>
                  <a:schemeClr val="accent5">
                    <a:lumMod val="40000"/>
                    <a:lumOff val="60000"/>
                  </a:schemeClr>
                </a:solidFill>
                <a:ea typeface="Calibri" panose="020F0502020204030204" pitchFamily="34" charset="0"/>
                <a:cs typeface="Times New Roman" panose="02020603050405020304" pitchFamily="18" charset="0"/>
              </a:rPr>
              <a:t>“Permanent loss of capital is not an acceptable outcome. The platform is structured so that:              </a:t>
            </a:r>
            <a:r>
              <a:rPr lang="en-US" sz="1600" b="1" kern="100" dirty="0">
                <a:solidFill>
                  <a:schemeClr val="tx2"/>
                </a:solidFill>
                <a:ea typeface="Calibri" panose="020F0502020204030204" pitchFamily="34" charset="0"/>
                <a:cs typeface="Times New Roman" panose="02020603050405020304" pitchFamily="18" charset="0"/>
              </a:rPr>
              <a:t>(i) </a:t>
            </a:r>
            <a:r>
              <a:rPr lang="en-US" sz="1600" b="1" kern="100" dirty="0">
                <a:solidFill>
                  <a:schemeClr val="accent5">
                    <a:lumMod val="40000"/>
                    <a:lumOff val="60000"/>
                  </a:schemeClr>
                </a:solidFill>
                <a:ea typeface="Calibri" panose="020F0502020204030204" pitchFamily="34" charset="0"/>
                <a:cs typeface="Times New Roman" panose="02020603050405020304" pitchFamily="18" charset="0"/>
              </a:rPr>
              <a:t>capital resides in appreciating hard collateral; </a:t>
            </a:r>
            <a:r>
              <a:rPr lang="en-US" sz="1600" b="1" kern="100" dirty="0">
                <a:solidFill>
                  <a:schemeClr val="tx2"/>
                </a:solidFill>
                <a:ea typeface="Calibri" panose="020F0502020204030204" pitchFamily="34" charset="0"/>
                <a:cs typeface="Times New Roman" panose="02020603050405020304" pitchFamily="18" charset="0"/>
              </a:rPr>
              <a:t>(ii) </a:t>
            </a:r>
            <a:r>
              <a:rPr lang="en-US" sz="1600" b="1" kern="100" dirty="0">
                <a:solidFill>
                  <a:schemeClr val="accent5">
                    <a:lumMod val="40000"/>
                    <a:lumOff val="60000"/>
                  </a:schemeClr>
                </a:solidFill>
                <a:ea typeface="Calibri" panose="020F0502020204030204" pitchFamily="34" charset="0"/>
                <a:cs typeface="Times New Roman" panose="02020603050405020304" pitchFamily="18" charset="0"/>
              </a:rPr>
              <a:t>yield is generated through hedged, volatility-harvesting strategies; and </a:t>
            </a:r>
            <a:r>
              <a:rPr lang="en-US" sz="1600" b="1" kern="100" dirty="0">
                <a:solidFill>
                  <a:schemeClr val="tx2"/>
                </a:solidFill>
                <a:ea typeface="Calibri" panose="020F0502020204030204" pitchFamily="34" charset="0"/>
                <a:cs typeface="Times New Roman" panose="02020603050405020304" pitchFamily="18" charset="0"/>
              </a:rPr>
              <a:t>(iii) </a:t>
            </a:r>
            <a:r>
              <a:rPr lang="en-US" sz="1600" b="1" kern="100" dirty="0">
                <a:solidFill>
                  <a:schemeClr val="accent5">
                    <a:lumMod val="40000"/>
                    <a:lumOff val="60000"/>
                  </a:schemeClr>
                </a:solidFill>
                <a:ea typeface="Calibri" panose="020F0502020204030204" pitchFamily="34" charset="0"/>
                <a:cs typeface="Times New Roman" panose="02020603050405020304" pitchFamily="18" charset="0"/>
              </a:rPr>
              <a:t>distressed deployments occur only when quantitative thresholds and execution certainty align. </a:t>
            </a:r>
          </a:p>
          <a:p>
            <a:pPr algn="l">
              <a:lnSpc>
                <a:spcPct val="110000"/>
              </a:lnSpc>
              <a:spcBef>
                <a:spcPts val="0"/>
              </a:spcBef>
            </a:pPr>
            <a:r>
              <a:rPr lang="en-US" sz="1600" b="1" kern="100" dirty="0">
                <a:solidFill>
                  <a:schemeClr val="accent5">
                    <a:lumMod val="40000"/>
                    <a:lumOff val="60000"/>
                  </a:schemeClr>
                </a:solidFill>
                <a:ea typeface="Calibri" panose="020F0502020204030204" pitchFamily="34" charset="0"/>
                <a:cs typeface="Times New Roman" panose="02020603050405020304" pitchFamily="18" charset="0"/>
              </a:rPr>
              <a:t>This is not a “risk-seeking” fund. It is a capital fortress that chooses when and where to take risk</a:t>
            </a:r>
            <a:r>
              <a:rPr lang="en-US" sz="1600" b="1" i="1" kern="100" dirty="0">
                <a:solidFill>
                  <a:schemeClr val="accent5">
                    <a:lumMod val="40000"/>
                    <a:lumOff val="60000"/>
                  </a:schemeClr>
                </a:solidFill>
                <a:ea typeface="Calibri" panose="020F0502020204030204" pitchFamily="34" charset="0"/>
                <a:cs typeface="Times New Roman" panose="02020603050405020304" pitchFamily="18" charset="0"/>
              </a:rPr>
              <a:t>.”</a:t>
            </a:r>
            <a:endParaRPr lang="en-US" sz="1600" i="1" kern="100" dirty="0">
              <a:solidFill>
                <a:schemeClr val="accent5">
                  <a:lumMod val="40000"/>
                  <a:lumOff val="60000"/>
                </a:schemeClr>
              </a:solidFill>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4CD170E-7FE0-9D46-7647-B6094D24AE53}"/>
              </a:ext>
            </a:extLst>
          </p:cNvPr>
          <p:cNvSpPr txBox="1"/>
          <p:nvPr/>
        </p:nvSpPr>
        <p:spPr>
          <a:xfrm>
            <a:off x="11752102" y="6468319"/>
            <a:ext cx="347662" cy="230832"/>
          </a:xfrm>
          <a:prstGeom prst="rect">
            <a:avLst/>
          </a:prstGeom>
          <a:noFill/>
        </p:spPr>
        <p:txBody>
          <a:bodyPr wrap="square">
            <a:spAutoFit/>
          </a:bodyPr>
          <a:lstStyle/>
          <a:p>
            <a:fld id="{AE208ADF-3ADD-483D-A721-14E3EEE2C135}" type="slidenum">
              <a:rPr lang="en-US" sz="900" b="1" smtClean="0">
                <a:solidFill>
                  <a:schemeClr val="tx2"/>
                </a:solidFill>
              </a:rPr>
              <a:pPr/>
              <a:t>17</a:t>
            </a:fld>
            <a:endParaRPr lang="en-US" sz="900" b="1" dirty="0">
              <a:solidFill>
                <a:schemeClr val="tx2"/>
              </a:solidFill>
            </a:endParaRPr>
          </a:p>
        </p:txBody>
      </p:sp>
      <p:sp>
        <p:nvSpPr>
          <p:cNvPr id="4" name="TextBox 3">
            <a:extLst>
              <a:ext uri="{FF2B5EF4-FFF2-40B4-BE49-F238E27FC236}">
                <a16:creationId xmlns:a16="http://schemas.microsoft.com/office/drawing/2014/main" id="{D5F08724-C96D-C411-DB7B-E3EE20FF74EC}"/>
              </a:ext>
            </a:extLst>
          </p:cNvPr>
          <p:cNvSpPr txBox="1"/>
          <p:nvPr/>
        </p:nvSpPr>
        <p:spPr>
          <a:xfrm>
            <a:off x="642668" y="150458"/>
            <a:ext cx="11366451" cy="646331"/>
          </a:xfrm>
          <a:prstGeom prst="rect">
            <a:avLst/>
          </a:prstGeom>
          <a:noFill/>
        </p:spPr>
        <p:txBody>
          <a:bodyPr wrap="square">
            <a:spAutoFit/>
          </a:bodyPr>
          <a:lstStyle/>
          <a:p>
            <a:r>
              <a:rPr lang="en-US" sz="3600" dirty="0">
                <a:solidFill>
                  <a:schemeClr val="tx2"/>
                </a:solidFill>
                <a:effectLst/>
                <a:ea typeface="Calibri" panose="020F0502020204030204" pitchFamily="34" charset="0"/>
                <a:cs typeface="Times New Roman" panose="02020603050405020304" pitchFamily="18" charset="0"/>
              </a:rPr>
              <a:t>Capital Protection: </a:t>
            </a:r>
            <a:r>
              <a:rPr lang="en-US" sz="3600" i="1" dirty="0">
                <a:solidFill>
                  <a:schemeClr val="tx2"/>
                </a:solidFill>
                <a:effectLst/>
                <a:ea typeface="Calibri" panose="020F0502020204030204" pitchFamily="34" charset="0"/>
                <a:cs typeface="Times New Roman" panose="02020603050405020304" pitchFamily="18" charset="0"/>
              </a:rPr>
              <a:t>Engineered,</a:t>
            </a:r>
            <a:r>
              <a:rPr lang="en-US" sz="3600" dirty="0">
                <a:effectLst/>
                <a:ea typeface="Calibri" panose="020F0502020204030204" pitchFamily="34" charset="0"/>
                <a:cs typeface="Times New Roman" panose="02020603050405020304" pitchFamily="18" charset="0"/>
              </a:rPr>
              <a:t> </a:t>
            </a:r>
            <a:r>
              <a:rPr lang="en-US" sz="3600" spc="100" dirty="0">
                <a:effectLst/>
                <a:ea typeface="Calibri" panose="020F0502020204030204" pitchFamily="34" charset="0"/>
                <a:cs typeface="Times New Roman" panose="02020603050405020304" pitchFamily="18" charset="0"/>
              </a:rPr>
              <a:t>Not Assumed</a:t>
            </a:r>
            <a:endParaRPr lang="en-US" sz="3600" spc="100" dirty="0"/>
          </a:p>
        </p:txBody>
      </p:sp>
      <p:sp>
        <p:nvSpPr>
          <p:cNvPr id="3" name="TextBox 2">
            <a:extLst>
              <a:ext uri="{FF2B5EF4-FFF2-40B4-BE49-F238E27FC236}">
                <a16:creationId xmlns:a16="http://schemas.microsoft.com/office/drawing/2014/main" id="{C199C17F-9B92-40F9-1830-BDCE7088B2E7}"/>
              </a:ext>
            </a:extLst>
          </p:cNvPr>
          <p:cNvSpPr txBox="1"/>
          <p:nvPr/>
        </p:nvSpPr>
        <p:spPr>
          <a:xfrm>
            <a:off x="388520" y="1226998"/>
            <a:ext cx="9511186" cy="5232202"/>
          </a:xfrm>
          <a:prstGeom prst="rect">
            <a:avLst/>
          </a:prstGeom>
          <a:noFill/>
        </p:spPr>
        <p:txBody>
          <a:bodyPr wrap="square">
            <a:spAutoFit/>
          </a:bodyPr>
          <a:lstStyle/>
          <a:p>
            <a:pPr>
              <a:lnSpc>
                <a:spcPct val="100000"/>
              </a:lnSpc>
              <a:spcBef>
                <a:spcPts val="0"/>
              </a:spcBef>
            </a:pPr>
            <a:r>
              <a:rPr lang="en-US" sz="2000" b="1" kern="100" spc="40" dirty="0">
                <a:solidFill>
                  <a:schemeClr val="tx2"/>
                </a:solidFill>
                <a:ea typeface="Calibri" panose="020F0502020204030204" pitchFamily="34" charset="0"/>
                <a:cs typeface="Calibri" panose="020F0502020204030204" pitchFamily="34" charset="0"/>
              </a:rPr>
              <a:t>Metals First</a:t>
            </a:r>
            <a:r>
              <a:rPr lang="en-US" sz="2000" b="1" kern="100" dirty="0">
                <a:solidFill>
                  <a:schemeClr val="tx2"/>
                </a:solidFill>
                <a:ea typeface="Calibri" panose="020F0502020204030204" pitchFamily="34" charset="0"/>
                <a:cs typeface="Calibri" panose="020F0502020204030204" pitchFamily="34" charset="0"/>
              </a:rPr>
              <a:t>, </a:t>
            </a:r>
            <a:r>
              <a:rPr lang="en-US" sz="2000" kern="100" dirty="0">
                <a:solidFill>
                  <a:schemeClr val="tx2"/>
                </a:solidFill>
                <a:ea typeface="Calibri" panose="020F0502020204030204" pitchFamily="34" charset="0"/>
                <a:cs typeface="Calibri" panose="020F0502020204030204" pitchFamily="34" charset="0"/>
              </a:rPr>
              <a:t>Not Last</a:t>
            </a:r>
            <a:endParaRPr lang="en-US" sz="2000" i="1" spc="30" dirty="0">
              <a:solidFill>
                <a:schemeClr val="tx2"/>
              </a:solidFill>
            </a:endParaRPr>
          </a:p>
          <a:p>
            <a:pPr lvl="1">
              <a:buFont typeface="Wingdings" panose="05000000000000000000" pitchFamily="2" charset="2"/>
              <a:buChar char="§"/>
            </a:pPr>
            <a:r>
              <a:rPr lang="en-US" sz="1600" spc="20" dirty="0"/>
              <a:t> </a:t>
            </a:r>
            <a:r>
              <a:rPr lang="en-US" sz="1600" dirty="0"/>
              <a:t>Capital is converted into </a:t>
            </a:r>
            <a:r>
              <a:rPr lang="en-US" sz="1600" b="1" spc="30" dirty="0"/>
              <a:t>physical gold &amp; silver </a:t>
            </a:r>
            <a:r>
              <a:rPr lang="en-US" sz="1600" dirty="0"/>
              <a:t>before any risk assets are acquired</a:t>
            </a:r>
            <a:r>
              <a:rPr lang="en-US" sz="1600" spc="20" dirty="0"/>
              <a:t> </a:t>
            </a:r>
            <a:endParaRPr lang="en-US" sz="1600" b="1" spc="40" dirty="0"/>
          </a:p>
          <a:p>
            <a:pPr lvl="1">
              <a:buFont typeface="Wingdings" panose="05000000000000000000" pitchFamily="2" charset="2"/>
              <a:buChar char="§"/>
            </a:pPr>
            <a:r>
              <a:rPr lang="en-US" sz="1600" b="1" spc="30" dirty="0"/>
              <a:t> </a:t>
            </a:r>
            <a:r>
              <a:rPr lang="en-US" sz="1600" dirty="0"/>
              <a:t>Reserve is held in </a:t>
            </a:r>
            <a:r>
              <a:rPr lang="en-US" sz="1600" b="1" spc="30" dirty="0"/>
              <a:t>allocated, non-rehypothecated </a:t>
            </a:r>
            <a:r>
              <a:rPr lang="en-US" sz="1600" dirty="0"/>
              <a:t>private vaults</a:t>
            </a:r>
          </a:p>
          <a:p>
            <a:pPr lvl="1">
              <a:buFont typeface="Wingdings" panose="05000000000000000000" pitchFamily="2" charset="2"/>
              <a:buChar char="§"/>
            </a:pPr>
            <a:endParaRPr lang="en-US" sz="1400" spc="30" dirty="0"/>
          </a:p>
          <a:p>
            <a:pPr>
              <a:lnSpc>
                <a:spcPct val="100000"/>
              </a:lnSpc>
              <a:spcBef>
                <a:spcPts val="0"/>
              </a:spcBef>
            </a:pPr>
            <a:r>
              <a:rPr lang="en-US" sz="2000" b="1" kern="100" spc="40" dirty="0">
                <a:solidFill>
                  <a:schemeClr val="tx2"/>
                </a:solidFill>
                <a:ea typeface="Calibri" panose="020F0502020204030204" pitchFamily="34" charset="0"/>
                <a:cs typeface="Calibri" panose="020F0502020204030204" pitchFamily="34" charset="0"/>
              </a:rPr>
              <a:t>Zero Bank Custody</a:t>
            </a:r>
            <a:r>
              <a:rPr lang="en-US" sz="2000" dirty="0">
                <a:solidFill>
                  <a:schemeClr val="tx2"/>
                </a:solidFill>
              </a:rPr>
              <a:t>, Minimal Counterparty Exposure </a:t>
            </a:r>
            <a:endParaRPr lang="en-US" sz="2000" i="1" spc="30" dirty="0">
              <a:solidFill>
                <a:schemeClr val="tx2"/>
              </a:solidFill>
            </a:endParaRPr>
          </a:p>
          <a:p>
            <a:pPr lvl="1">
              <a:buFont typeface="Wingdings" panose="05000000000000000000" pitchFamily="2" charset="2"/>
              <a:buChar char="§"/>
            </a:pPr>
            <a:r>
              <a:rPr lang="en-US" sz="1600" spc="20" dirty="0"/>
              <a:t> </a:t>
            </a:r>
            <a:r>
              <a:rPr lang="en-US" sz="1600" dirty="0"/>
              <a:t>Metals are not held on </a:t>
            </a:r>
            <a:r>
              <a:rPr lang="en-US" sz="1600" b="1" spc="30" dirty="0"/>
              <a:t>bank balance sheets</a:t>
            </a:r>
            <a:r>
              <a:rPr lang="en-US" sz="1600" spc="30" dirty="0"/>
              <a:t> </a:t>
            </a:r>
            <a:r>
              <a:rPr lang="en-US" sz="1600" dirty="0"/>
              <a:t>and are not available for </a:t>
            </a:r>
            <a:r>
              <a:rPr lang="en-US" sz="1600" b="1" spc="30" dirty="0"/>
              <a:t>leverage by third parties </a:t>
            </a:r>
            <a:r>
              <a:rPr lang="en-US" sz="1600" spc="30" dirty="0"/>
              <a:t> </a:t>
            </a:r>
            <a:endParaRPr lang="en-US" sz="1600" b="1" spc="30" dirty="0"/>
          </a:p>
          <a:p>
            <a:pPr lvl="1">
              <a:buFont typeface="Wingdings" panose="05000000000000000000" pitchFamily="2" charset="2"/>
              <a:buChar char="§"/>
            </a:pPr>
            <a:r>
              <a:rPr lang="en-US" sz="1600" b="1" spc="30" dirty="0"/>
              <a:t> </a:t>
            </a:r>
            <a:r>
              <a:rPr lang="en-US" sz="1600" dirty="0"/>
              <a:t>Bank guarantees and LCs are secured against </a:t>
            </a:r>
            <a:r>
              <a:rPr lang="en-US" sz="1600" b="1" spc="30" dirty="0"/>
              <a:t>assets we already control </a:t>
            </a:r>
            <a:endParaRPr lang="en-US" sz="1600" spc="30" dirty="0"/>
          </a:p>
          <a:p>
            <a:pPr lvl="1">
              <a:buFont typeface="Wingdings" panose="05000000000000000000" pitchFamily="2" charset="2"/>
              <a:buChar char="§"/>
            </a:pPr>
            <a:endParaRPr lang="en-US" sz="1400" spc="30" dirty="0"/>
          </a:p>
          <a:p>
            <a:pPr>
              <a:lnSpc>
                <a:spcPct val="100000"/>
              </a:lnSpc>
              <a:spcBef>
                <a:spcPts val="0"/>
              </a:spcBef>
            </a:pPr>
            <a:r>
              <a:rPr lang="en-US" sz="2000" b="1" kern="100" spc="40" dirty="0">
                <a:solidFill>
                  <a:schemeClr val="tx2"/>
                </a:solidFill>
                <a:ea typeface="Calibri" panose="020F0502020204030204" pitchFamily="34" charset="0"/>
                <a:cs typeface="Calibri" panose="020F0502020204030204" pitchFamily="34" charset="0"/>
              </a:rPr>
              <a:t>Disciplined Position Sizing </a:t>
            </a:r>
            <a:r>
              <a:rPr lang="en-US" sz="2000" dirty="0">
                <a:solidFill>
                  <a:schemeClr val="tx2"/>
                </a:solidFill>
              </a:rPr>
              <a:t>&amp;</a:t>
            </a:r>
            <a:r>
              <a:rPr lang="en-US" sz="2000" b="1" dirty="0">
                <a:solidFill>
                  <a:schemeClr val="tx2"/>
                </a:solidFill>
              </a:rPr>
              <a:t> </a:t>
            </a:r>
            <a:r>
              <a:rPr lang="en-US" sz="2000" b="1" kern="100" spc="40" dirty="0">
                <a:solidFill>
                  <a:schemeClr val="tx2"/>
                </a:solidFill>
                <a:ea typeface="Calibri" panose="020F0502020204030204" pitchFamily="34" charset="0"/>
                <a:cs typeface="Calibri" panose="020F0502020204030204" pitchFamily="34" charset="0"/>
              </a:rPr>
              <a:t>Quantitative </a:t>
            </a:r>
            <a:r>
              <a:rPr lang="en-US" sz="2000" b="1" spc="40" dirty="0">
                <a:solidFill>
                  <a:schemeClr val="tx2"/>
                </a:solidFill>
              </a:rPr>
              <a:t>Underwriting </a:t>
            </a:r>
            <a:endParaRPr lang="en-US" sz="2000" i="1" spc="40" dirty="0">
              <a:solidFill>
                <a:schemeClr val="tx2"/>
              </a:solidFill>
            </a:endParaRPr>
          </a:p>
          <a:p>
            <a:pPr lvl="1">
              <a:buFont typeface="Wingdings" panose="05000000000000000000" pitchFamily="2" charset="2"/>
              <a:buChar char="§"/>
            </a:pPr>
            <a:r>
              <a:rPr lang="en-US" sz="1600" spc="20" dirty="0"/>
              <a:t> </a:t>
            </a:r>
            <a:r>
              <a:rPr lang="en-US" sz="1600" dirty="0"/>
              <a:t>Per-trade / per-deal risk is </a:t>
            </a:r>
            <a:r>
              <a:rPr lang="en-US" sz="1600" b="1" spc="30" dirty="0"/>
              <a:t>capped &amp; pre-defined </a:t>
            </a:r>
            <a:endParaRPr lang="en-US" sz="1600" spc="30" dirty="0"/>
          </a:p>
          <a:p>
            <a:pPr lvl="1">
              <a:buFont typeface="Wingdings" panose="05000000000000000000" pitchFamily="2" charset="2"/>
              <a:buChar char="§"/>
            </a:pPr>
            <a:r>
              <a:rPr lang="en-US" sz="1600" b="1" spc="20" dirty="0"/>
              <a:t> </a:t>
            </a:r>
            <a:r>
              <a:rPr lang="en-US" sz="1600" dirty="0"/>
              <a:t>Scenario trees, </a:t>
            </a:r>
            <a:r>
              <a:rPr lang="en-US" sz="1600" b="1" spc="30" dirty="0"/>
              <a:t>Monte Carlo</a:t>
            </a:r>
            <a:r>
              <a:rPr lang="en-US" sz="1600" dirty="0"/>
              <a:t>, and </a:t>
            </a:r>
            <a:r>
              <a:rPr lang="en-US" sz="1600" b="1" spc="30" dirty="0"/>
              <a:t>real-options analysis </a:t>
            </a:r>
            <a:r>
              <a:rPr lang="en-US" sz="1600" dirty="0"/>
              <a:t>govern deployment</a:t>
            </a:r>
            <a:r>
              <a:rPr lang="en-US" sz="1600" b="1" spc="20" dirty="0"/>
              <a:t> </a:t>
            </a:r>
            <a:endParaRPr lang="en-US" sz="1600" b="1" spc="40" dirty="0"/>
          </a:p>
          <a:p>
            <a:pPr lvl="1">
              <a:buFont typeface="Wingdings" panose="05000000000000000000" pitchFamily="2" charset="2"/>
              <a:buChar char="§"/>
            </a:pPr>
            <a:r>
              <a:rPr lang="en-US" sz="1600" b="1" spc="30" dirty="0"/>
              <a:t> </a:t>
            </a:r>
            <a:r>
              <a:rPr lang="en-US" sz="1600" dirty="0"/>
              <a:t>No capital is deployed until </a:t>
            </a:r>
            <a:r>
              <a:rPr lang="en-US" sz="1600" b="1" spc="30" dirty="0"/>
              <a:t>quantitative and legal thresholds </a:t>
            </a:r>
            <a:r>
              <a:rPr lang="en-US" sz="1600" dirty="0"/>
              <a:t>are met</a:t>
            </a:r>
          </a:p>
          <a:p>
            <a:pPr lvl="1">
              <a:buFont typeface="Wingdings" panose="05000000000000000000" pitchFamily="2" charset="2"/>
              <a:buChar char="§"/>
            </a:pPr>
            <a:endParaRPr lang="en-US" sz="1400" spc="30" dirty="0"/>
          </a:p>
          <a:p>
            <a:pPr>
              <a:lnSpc>
                <a:spcPct val="100000"/>
              </a:lnSpc>
              <a:spcBef>
                <a:spcPts val="0"/>
              </a:spcBef>
            </a:pPr>
            <a:r>
              <a:rPr lang="en-US" sz="2000" b="1" kern="100" spc="40" dirty="0">
                <a:solidFill>
                  <a:schemeClr val="tx2"/>
                </a:solidFill>
                <a:ea typeface="Calibri" panose="020F0502020204030204" pitchFamily="34" charset="0"/>
                <a:cs typeface="Calibri" panose="020F0502020204030204" pitchFamily="34" charset="0"/>
              </a:rPr>
              <a:t>Hedged Trading Architecture </a:t>
            </a:r>
            <a:endParaRPr lang="en-US" sz="2000" i="1" spc="40" dirty="0">
              <a:solidFill>
                <a:schemeClr val="tx2"/>
              </a:solidFill>
            </a:endParaRPr>
          </a:p>
          <a:p>
            <a:pPr lvl="1">
              <a:buFont typeface="Wingdings" panose="05000000000000000000" pitchFamily="2" charset="2"/>
              <a:buChar char="§"/>
            </a:pPr>
            <a:r>
              <a:rPr lang="en-US" sz="1600" spc="20" dirty="0"/>
              <a:t> </a:t>
            </a:r>
            <a:r>
              <a:rPr lang="en-US" sz="1600" dirty="0"/>
              <a:t>Options &amp; Futures strategies emphasize </a:t>
            </a:r>
            <a:r>
              <a:rPr lang="en-US" sz="1600" b="1" spc="30" dirty="0"/>
              <a:t>capital preservation </a:t>
            </a:r>
            <a:r>
              <a:rPr lang="en-US" sz="1600" dirty="0"/>
              <a:t>and </a:t>
            </a:r>
            <a:r>
              <a:rPr lang="en-US" sz="1600" b="1" spc="30" dirty="0"/>
              <a:t>volatility harvesting </a:t>
            </a:r>
            <a:r>
              <a:rPr lang="en-US" sz="1600" spc="30" dirty="0"/>
              <a:t> </a:t>
            </a:r>
            <a:endParaRPr lang="en-US" sz="1600" b="1" spc="30" dirty="0"/>
          </a:p>
          <a:p>
            <a:pPr lvl="1">
              <a:buFont typeface="Wingdings" panose="05000000000000000000" pitchFamily="2" charset="2"/>
              <a:buChar char="§"/>
            </a:pPr>
            <a:r>
              <a:rPr lang="en-US" sz="1600" b="1" spc="30" dirty="0"/>
              <a:t> </a:t>
            </a:r>
            <a:r>
              <a:rPr lang="en-US" sz="1600" dirty="0"/>
              <a:t>Collars and </a:t>
            </a:r>
            <a:r>
              <a:rPr lang="en-US" sz="1600" b="1" spc="30" dirty="0"/>
              <a:t>delta-neutral structures </a:t>
            </a:r>
            <a:r>
              <a:rPr lang="en-US" sz="1600" dirty="0"/>
              <a:t>bound downside </a:t>
            </a:r>
            <a:r>
              <a:rPr lang="en-US" sz="1600" b="1" spc="30" dirty="0"/>
              <a:t>by design </a:t>
            </a:r>
            <a:endParaRPr lang="en-US" sz="1600" spc="30" dirty="0"/>
          </a:p>
          <a:p>
            <a:pPr lvl="1">
              <a:buFont typeface="Wingdings" panose="05000000000000000000" pitchFamily="2" charset="2"/>
              <a:buChar char="§"/>
            </a:pPr>
            <a:endParaRPr lang="en-US" sz="1400" spc="30" dirty="0"/>
          </a:p>
          <a:p>
            <a:pPr>
              <a:lnSpc>
                <a:spcPct val="100000"/>
              </a:lnSpc>
              <a:spcBef>
                <a:spcPts val="0"/>
              </a:spcBef>
            </a:pPr>
            <a:r>
              <a:rPr lang="en-US" sz="2000" b="1" kern="100" spc="40" dirty="0">
                <a:solidFill>
                  <a:schemeClr val="tx2"/>
                </a:solidFill>
                <a:ea typeface="Calibri" panose="020F0502020204030204" pitchFamily="34" charset="0"/>
                <a:cs typeface="Calibri" panose="020F0502020204030204" pitchFamily="34" charset="0"/>
              </a:rPr>
              <a:t>Dry-Powder Discipline</a:t>
            </a:r>
            <a:r>
              <a:rPr lang="en-US" sz="2000" b="1" kern="100" dirty="0">
                <a:solidFill>
                  <a:schemeClr val="tx2"/>
                </a:solidFill>
                <a:ea typeface="Calibri" panose="020F0502020204030204" pitchFamily="34" charset="0"/>
                <a:cs typeface="Calibri" panose="020F0502020204030204" pitchFamily="34" charset="0"/>
              </a:rPr>
              <a:t>, </a:t>
            </a:r>
            <a:r>
              <a:rPr lang="en-US" sz="2000" dirty="0">
                <a:solidFill>
                  <a:schemeClr val="tx2"/>
                </a:solidFill>
              </a:rPr>
              <a:t>Not Deal Pressure </a:t>
            </a:r>
            <a:endParaRPr lang="en-US" sz="2000" dirty="0"/>
          </a:p>
          <a:p>
            <a:pPr lvl="1">
              <a:buFont typeface="Wingdings" panose="05000000000000000000" pitchFamily="2" charset="2"/>
              <a:buChar char="§"/>
            </a:pPr>
            <a:r>
              <a:rPr lang="en-US" sz="1600" spc="20" dirty="0"/>
              <a:t> </a:t>
            </a:r>
            <a:r>
              <a:rPr lang="en-US" sz="1600" dirty="0"/>
              <a:t>We prefer “</a:t>
            </a:r>
            <a:r>
              <a:rPr lang="en-US" sz="1600" b="1" i="1" spc="30" dirty="0"/>
              <a:t>no trade</a:t>
            </a:r>
            <a:r>
              <a:rPr lang="en-US" sz="1600" dirty="0"/>
              <a:t>” to marginal trade </a:t>
            </a:r>
            <a:r>
              <a:rPr lang="en-US" sz="1600" spc="20" dirty="0"/>
              <a:t> </a:t>
            </a:r>
            <a:endParaRPr lang="en-US" sz="1600" b="1" spc="40" dirty="0"/>
          </a:p>
          <a:p>
            <a:pPr lvl="1">
              <a:buFont typeface="Wingdings" panose="05000000000000000000" pitchFamily="2" charset="2"/>
              <a:buChar char="§"/>
            </a:pPr>
            <a:r>
              <a:rPr lang="en-US" sz="1600" b="1" spc="30" dirty="0"/>
              <a:t> </a:t>
            </a:r>
            <a:r>
              <a:rPr lang="en-US" sz="1600" dirty="0"/>
              <a:t>Capital is allowed to sit in </a:t>
            </a:r>
            <a:r>
              <a:rPr lang="en-US" sz="1600" b="1" spc="50" dirty="0"/>
              <a:t>metals</a:t>
            </a:r>
            <a:r>
              <a:rPr lang="en-US" sz="1600" b="1" dirty="0"/>
              <a:t> + </a:t>
            </a:r>
            <a:r>
              <a:rPr lang="en-US" sz="1600" b="1" spc="50" dirty="0"/>
              <a:t>trading</a:t>
            </a:r>
            <a:r>
              <a:rPr lang="en-US" sz="1600" b="1" dirty="0"/>
              <a:t> </a:t>
            </a:r>
            <a:r>
              <a:rPr lang="en-US" sz="1600" dirty="0"/>
              <a:t>until </a:t>
            </a:r>
            <a:r>
              <a:rPr lang="en-US" sz="1600" b="1" spc="30" dirty="0"/>
              <a:t>risk-adjusted returns </a:t>
            </a:r>
            <a:r>
              <a:rPr lang="en-US" sz="1600" dirty="0"/>
              <a:t>are </a:t>
            </a:r>
            <a:r>
              <a:rPr lang="en-US" b="1" i="1" spc="30" dirty="0">
                <a:solidFill>
                  <a:schemeClr val="tx2"/>
                </a:solidFill>
              </a:rPr>
              <a:t>overwhelmingly</a:t>
            </a:r>
            <a:r>
              <a:rPr lang="en-US" sz="1600" b="1" i="1" spc="30" dirty="0">
                <a:solidFill>
                  <a:schemeClr val="tx2"/>
                </a:solidFill>
              </a:rPr>
              <a:t> asymmetric</a:t>
            </a:r>
            <a:endParaRPr lang="en-US" sz="1600" b="1" i="1" kern="100" spc="30" dirty="0">
              <a:solidFill>
                <a:schemeClr val="tx2"/>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4828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A4E6E-413D-E3E8-2195-6C3B28376B2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09F127B-6768-4D19-EAE4-E665891F1083}"/>
              </a:ext>
            </a:extLst>
          </p:cNvPr>
          <p:cNvPicPr>
            <a:picLocks noChangeAspect="1"/>
          </p:cNvPicPr>
          <p:nvPr/>
        </p:nvPicPr>
        <p:blipFill>
          <a:blip r:embed="rId2"/>
          <a:stretch>
            <a:fillRect/>
          </a:stretch>
        </p:blipFill>
        <p:spPr>
          <a:xfrm>
            <a:off x="7280366" y="0"/>
            <a:ext cx="4911634" cy="6858000"/>
          </a:xfrm>
          <a:prstGeom prst="rect">
            <a:avLst/>
          </a:prstGeom>
        </p:spPr>
      </p:pic>
      <p:sp>
        <p:nvSpPr>
          <p:cNvPr id="2" name="Title 1">
            <a:extLst>
              <a:ext uri="{FF2B5EF4-FFF2-40B4-BE49-F238E27FC236}">
                <a16:creationId xmlns:a16="http://schemas.microsoft.com/office/drawing/2014/main" id="{6BDADE35-646F-0A49-96BA-3E9B9B453F27}"/>
              </a:ext>
            </a:extLst>
          </p:cNvPr>
          <p:cNvSpPr txBox="1">
            <a:spLocks/>
          </p:cNvSpPr>
          <p:nvPr/>
        </p:nvSpPr>
        <p:spPr>
          <a:xfrm>
            <a:off x="269240" y="174927"/>
            <a:ext cx="6409810" cy="549576"/>
          </a:xfrm>
          <a:prstGeom prst="rect">
            <a:avLst/>
          </a:prstGeom>
        </p:spPr>
        <p:txBody>
          <a:bodyPr>
            <a:noAutofit/>
          </a:bodyPr>
          <a:lst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a:lstStyle>
          <a:p>
            <a:r>
              <a:rPr lang="en-US" dirty="0"/>
              <a:t>MISSION </a:t>
            </a:r>
            <a:r>
              <a:rPr lang="en-US" dirty="0">
                <a:solidFill>
                  <a:schemeClr val="tx1">
                    <a:alpha val="75000"/>
                  </a:schemeClr>
                </a:solidFill>
              </a:rPr>
              <a:t>&amp;</a:t>
            </a:r>
            <a:r>
              <a:rPr lang="en-US" dirty="0"/>
              <a:t> PHILOSOPHY</a:t>
            </a:r>
          </a:p>
          <a:p>
            <a:endParaRPr lang="en-US" dirty="0"/>
          </a:p>
        </p:txBody>
      </p:sp>
      <p:sp>
        <p:nvSpPr>
          <p:cNvPr id="6" name="TextBox 5">
            <a:extLst>
              <a:ext uri="{FF2B5EF4-FFF2-40B4-BE49-F238E27FC236}">
                <a16:creationId xmlns:a16="http://schemas.microsoft.com/office/drawing/2014/main" id="{E647BA03-2BC2-B8AA-5687-C6EA737F771F}"/>
              </a:ext>
            </a:extLst>
          </p:cNvPr>
          <p:cNvSpPr txBox="1"/>
          <p:nvPr/>
        </p:nvSpPr>
        <p:spPr>
          <a:xfrm>
            <a:off x="660277" y="1063295"/>
            <a:ext cx="6094476" cy="430887"/>
          </a:xfrm>
          <a:prstGeom prst="rect">
            <a:avLst/>
          </a:prstGeom>
          <a:noFill/>
        </p:spPr>
        <p:txBody>
          <a:bodyPr wrap="square">
            <a:spAutoFit/>
          </a:bodyPr>
          <a:lstStyle/>
          <a:p>
            <a:r>
              <a:rPr lang="en-US" sz="2200" b="1" i="1" spc="30" dirty="0"/>
              <a:t>Sophistication = Discipline × Math × Velocity</a:t>
            </a:r>
          </a:p>
        </p:txBody>
      </p:sp>
      <p:sp>
        <p:nvSpPr>
          <p:cNvPr id="7" name="Content Placeholder 2">
            <a:extLst>
              <a:ext uri="{FF2B5EF4-FFF2-40B4-BE49-F238E27FC236}">
                <a16:creationId xmlns:a16="http://schemas.microsoft.com/office/drawing/2014/main" id="{A38F862C-1C33-C215-E6D4-527C4EB4493C}"/>
              </a:ext>
            </a:extLst>
          </p:cNvPr>
          <p:cNvSpPr txBox="1">
            <a:spLocks/>
          </p:cNvSpPr>
          <p:nvPr/>
        </p:nvSpPr>
        <p:spPr>
          <a:xfrm>
            <a:off x="269240" y="1832974"/>
            <a:ext cx="10813287" cy="1527265"/>
          </a:xfrm>
          <a:prstGeom prst="rect">
            <a:avLst/>
          </a:prstGeom>
        </p:spPr>
        <p:txBody>
          <a:bodyPr>
            <a:normAutofit fontScale="25000" lnSpcReduction="20000"/>
          </a:bodyPr>
          <a:lstStyle>
            <a:lvl1pPr marL="228600" indent="-228600" algn="l" defTabSz="914400" rtl="0" eaLnBrk="1" latinLnBrk="0" hangingPunct="1">
              <a:lnSpc>
                <a:spcPct val="120000"/>
              </a:lnSpc>
              <a:spcBef>
                <a:spcPts val="1000"/>
              </a:spcBef>
              <a:buSzPct val="80000"/>
              <a:buFont typeface="Arial" panose="020B0604020202020204" pitchFamily="34" charset="0"/>
              <a:buChar char="•"/>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0" b="1" dirty="0">
                <a:solidFill>
                  <a:schemeClr val="tx1">
                    <a:alpha val="85000"/>
                  </a:schemeClr>
                </a:solidFill>
              </a:rPr>
              <a:t>Preserve</a:t>
            </a:r>
            <a:r>
              <a:rPr lang="en-US" sz="8000" dirty="0">
                <a:solidFill>
                  <a:schemeClr val="tx1">
                    <a:alpha val="85000"/>
                  </a:schemeClr>
                </a:solidFill>
              </a:rPr>
              <a:t> purchasing power. </a:t>
            </a:r>
            <a:r>
              <a:rPr lang="en-US" sz="8000" b="1" dirty="0">
                <a:solidFill>
                  <a:schemeClr val="tx1">
                    <a:alpha val="85000"/>
                  </a:schemeClr>
                </a:solidFill>
              </a:rPr>
              <a:t>Command</a:t>
            </a:r>
            <a:r>
              <a:rPr lang="en-US" sz="8000" dirty="0">
                <a:solidFill>
                  <a:schemeClr val="tx1">
                    <a:alpha val="85000"/>
                  </a:schemeClr>
                </a:solidFill>
              </a:rPr>
              <a:t> liquidity. </a:t>
            </a:r>
            <a:r>
              <a:rPr lang="en-US" sz="8000" b="1" dirty="0">
                <a:solidFill>
                  <a:schemeClr val="tx1">
                    <a:alpha val="85000"/>
                  </a:schemeClr>
                </a:solidFill>
              </a:rPr>
              <a:t>Acquire</a:t>
            </a:r>
            <a:r>
              <a:rPr lang="en-US" sz="8000" dirty="0">
                <a:solidFill>
                  <a:schemeClr val="tx1">
                    <a:alpha val="85000"/>
                  </a:schemeClr>
                </a:solidFill>
              </a:rPr>
              <a:t> when others are forced to </a:t>
            </a:r>
            <a:r>
              <a:rPr lang="en-US" sz="8000" b="1" dirty="0">
                <a:solidFill>
                  <a:schemeClr val="tx1">
                    <a:alpha val="85000"/>
                  </a:schemeClr>
                </a:solidFill>
              </a:rPr>
              <a:t>sell</a:t>
            </a:r>
            <a:r>
              <a:rPr lang="en-US" sz="8000" dirty="0">
                <a:solidFill>
                  <a:schemeClr val="tx1">
                    <a:alpha val="85000"/>
                  </a:schemeClr>
                </a:solidFill>
              </a:rPr>
              <a:t>.</a:t>
            </a:r>
          </a:p>
          <a:p>
            <a:pPr marL="0" indent="0">
              <a:buNone/>
            </a:pPr>
            <a:endParaRPr lang="en-US" sz="3200" dirty="0"/>
          </a:p>
          <a:p>
            <a:pPr lvl="2">
              <a:buFont typeface="Wingdings" panose="05000000000000000000" pitchFamily="2" charset="2"/>
              <a:buChar char="§"/>
            </a:pPr>
            <a:r>
              <a:rPr lang="en-US" sz="6400" dirty="0"/>
              <a:t>Control collateral with </a:t>
            </a:r>
            <a:r>
              <a:rPr lang="en-US" sz="6400" b="1" dirty="0"/>
              <a:t>precision</a:t>
            </a:r>
          </a:p>
          <a:p>
            <a:pPr lvl="2">
              <a:buFont typeface="Wingdings" panose="05000000000000000000" pitchFamily="2" charset="2"/>
              <a:buChar char="§"/>
            </a:pPr>
            <a:r>
              <a:rPr lang="en-US" sz="6400" dirty="0"/>
              <a:t>Engineer liquidity on </a:t>
            </a:r>
            <a:r>
              <a:rPr lang="en-US" sz="6400" b="1" dirty="0"/>
              <a:t>command</a:t>
            </a:r>
            <a:r>
              <a:rPr lang="en-US" sz="6400" dirty="0"/>
              <a:t> </a:t>
            </a:r>
          </a:p>
          <a:p>
            <a:pPr lvl="2">
              <a:buFont typeface="Wingdings" panose="05000000000000000000" pitchFamily="2" charset="2"/>
              <a:buChar char="§"/>
            </a:pPr>
            <a:r>
              <a:rPr lang="en-US" sz="6400" dirty="0"/>
              <a:t>Move with </a:t>
            </a:r>
            <a:r>
              <a:rPr lang="en-US" sz="6400" b="1" dirty="0"/>
              <a:t>Tier-One execution velocity</a:t>
            </a:r>
          </a:p>
          <a:p>
            <a:pPr lvl="2">
              <a:buFont typeface="Wingdings" panose="05000000000000000000" pitchFamily="2" charset="2"/>
              <a:buChar char="§"/>
            </a:pPr>
            <a:r>
              <a:rPr lang="en-US" sz="6400" dirty="0"/>
              <a:t>Operate where</a:t>
            </a:r>
            <a:r>
              <a:rPr lang="en-US" sz="6400" b="1" dirty="0"/>
              <a:t> institutional capital is structurally paralyzed</a:t>
            </a:r>
            <a:endParaRPr lang="en-US" sz="6400" dirty="0"/>
          </a:p>
          <a:p>
            <a:pPr lvl="2">
              <a:buFont typeface="Wingdings" panose="05000000000000000000" pitchFamily="2" charset="2"/>
              <a:buChar char="§"/>
            </a:pPr>
            <a:r>
              <a:rPr lang="en-US" sz="6400" dirty="0"/>
              <a:t>Macro-aware </a:t>
            </a:r>
            <a:r>
              <a:rPr lang="en-US" sz="6400" b="1" dirty="0"/>
              <a:t>intelligence discipline</a:t>
            </a:r>
          </a:p>
          <a:p>
            <a:pPr lvl="2">
              <a:buFont typeface="Wingdings" panose="05000000000000000000" pitchFamily="2" charset="2"/>
              <a:buChar char="§"/>
            </a:pPr>
            <a:r>
              <a:rPr lang="en-US" sz="6400" dirty="0"/>
              <a:t>Think like a</a:t>
            </a:r>
            <a:r>
              <a:rPr lang="en-US" sz="6400" b="1" dirty="0"/>
              <a:t> sovereign reserve</a:t>
            </a:r>
            <a:r>
              <a:rPr lang="en-US" sz="6400" dirty="0"/>
              <a:t> </a:t>
            </a:r>
          </a:p>
          <a:p>
            <a:pPr lvl="2">
              <a:buFont typeface="Wingdings" panose="05000000000000000000" pitchFamily="2" charset="2"/>
              <a:buChar char="§"/>
            </a:pPr>
            <a:r>
              <a:rPr lang="en-US" sz="6400" dirty="0"/>
              <a:t>Monetize volatility into </a:t>
            </a:r>
            <a:r>
              <a:rPr lang="en-US" sz="6400" b="1" dirty="0"/>
              <a:t>asymmetric advantage</a:t>
            </a:r>
          </a:p>
          <a:p>
            <a:pPr marL="0" indent="0">
              <a:buNone/>
            </a:pPr>
            <a:endParaRPr lang="en-US" sz="800" b="1" i="1" dirty="0"/>
          </a:p>
          <a:p>
            <a:pPr marL="0" indent="0">
              <a:buNone/>
            </a:pPr>
            <a:endParaRPr lang="en-US" sz="800" b="1" i="1" dirty="0"/>
          </a:p>
          <a:p>
            <a:pPr marL="0" indent="0">
              <a:buNone/>
            </a:pPr>
            <a:endParaRPr lang="en-US" sz="800" b="1" i="1" dirty="0"/>
          </a:p>
          <a:p>
            <a:pPr marL="0" indent="0">
              <a:buNone/>
            </a:pPr>
            <a:r>
              <a:rPr lang="en-US" sz="8000" b="1" dirty="0"/>
              <a:t>Strength </a:t>
            </a:r>
            <a:r>
              <a:rPr lang="en-US" sz="8000" dirty="0"/>
              <a:t>is the ability to </a:t>
            </a:r>
            <a:r>
              <a:rPr lang="en-US" sz="8000" b="1" dirty="0"/>
              <a:t>decide </a:t>
            </a:r>
            <a:r>
              <a:rPr lang="en-US" sz="8000" b="1" i="1" dirty="0"/>
              <a:t>when </a:t>
            </a:r>
            <a:r>
              <a:rPr lang="en-US" sz="8000" dirty="0"/>
              <a:t>and</a:t>
            </a:r>
            <a:r>
              <a:rPr lang="en-US" sz="8000" b="1" dirty="0"/>
              <a:t> </a:t>
            </a:r>
            <a:r>
              <a:rPr lang="en-US" sz="8000" b="1" i="1" dirty="0"/>
              <a:t>how </a:t>
            </a:r>
            <a:r>
              <a:rPr lang="en-US" sz="8000" dirty="0"/>
              <a:t>to</a:t>
            </a:r>
            <a:r>
              <a:rPr lang="en-US" sz="8000" b="1" i="1" dirty="0"/>
              <a:t> </a:t>
            </a:r>
            <a:r>
              <a:rPr lang="en-US" sz="8000" b="1" dirty="0"/>
              <a:t>strike</a:t>
            </a:r>
            <a:r>
              <a:rPr lang="en-US" sz="8000" b="1" i="1" dirty="0"/>
              <a:t>.</a:t>
            </a:r>
            <a:endParaRPr lang="en-US" sz="8000" b="1" dirty="0"/>
          </a:p>
        </p:txBody>
      </p:sp>
      <p:sp>
        <p:nvSpPr>
          <p:cNvPr id="4" name="TextBox 3">
            <a:extLst>
              <a:ext uri="{FF2B5EF4-FFF2-40B4-BE49-F238E27FC236}">
                <a16:creationId xmlns:a16="http://schemas.microsoft.com/office/drawing/2014/main" id="{AF28BDDA-0432-E4AC-C1DF-65126B787937}"/>
              </a:ext>
            </a:extLst>
          </p:cNvPr>
          <p:cNvSpPr txBox="1"/>
          <p:nvPr/>
        </p:nvSpPr>
        <p:spPr>
          <a:xfrm>
            <a:off x="69011" y="5856349"/>
            <a:ext cx="10063073" cy="415498"/>
          </a:xfrm>
          <a:prstGeom prst="rect">
            <a:avLst/>
          </a:prstGeom>
          <a:noFill/>
        </p:spPr>
        <p:txBody>
          <a:bodyPr wrap="square">
            <a:spAutoFit/>
          </a:bodyPr>
          <a:lstStyle/>
          <a:p>
            <a:r>
              <a:rPr lang="en-US" sz="2000" i="1" dirty="0"/>
              <a:t>“</a:t>
            </a:r>
            <a:r>
              <a:rPr lang="en-US" sz="2100" i="1" dirty="0"/>
              <a:t>We position to control the landscape precisely when cycles break.”</a:t>
            </a:r>
          </a:p>
        </p:txBody>
      </p:sp>
      <p:sp>
        <p:nvSpPr>
          <p:cNvPr id="5" name="TextBox 4">
            <a:extLst>
              <a:ext uri="{FF2B5EF4-FFF2-40B4-BE49-F238E27FC236}">
                <a16:creationId xmlns:a16="http://schemas.microsoft.com/office/drawing/2014/main" id="{87EA2AD0-4A46-0B3F-45EA-2FE97E8E32E2}"/>
              </a:ext>
            </a:extLst>
          </p:cNvPr>
          <p:cNvSpPr txBox="1"/>
          <p:nvPr/>
        </p:nvSpPr>
        <p:spPr>
          <a:xfrm>
            <a:off x="11709156" y="6457923"/>
            <a:ext cx="345098" cy="233024"/>
          </a:xfrm>
          <a:prstGeom prst="rect">
            <a:avLst/>
          </a:prstGeom>
          <a:noFill/>
        </p:spPr>
        <p:txBody>
          <a:bodyPr wrap="square">
            <a:spAutoFit/>
          </a:bodyPr>
          <a:lstStyle/>
          <a:p>
            <a:fld id="{AE208ADF-3ADD-483D-A721-14E3EEE2C135}" type="slidenum">
              <a:rPr lang="en-US" sz="900" b="1" smtClean="0">
                <a:solidFill>
                  <a:schemeClr val="tx2"/>
                </a:solidFill>
              </a:rPr>
              <a:pPr/>
              <a:t>18</a:t>
            </a:fld>
            <a:endParaRPr lang="en-US" sz="900" b="1" dirty="0">
              <a:solidFill>
                <a:schemeClr val="tx2"/>
              </a:solidFill>
            </a:endParaRPr>
          </a:p>
        </p:txBody>
      </p:sp>
    </p:spTree>
    <p:extLst>
      <p:ext uri="{BB962C8B-B14F-4D97-AF65-F5344CB8AC3E}">
        <p14:creationId xmlns:p14="http://schemas.microsoft.com/office/powerpoint/2010/main" val="1421928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0C1C6-8F53-E425-A0A2-DFF5B38B675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3E9FD11-7FA0-B6D6-8458-50D377FDB101}"/>
              </a:ext>
            </a:extLst>
          </p:cNvPr>
          <p:cNvPicPr>
            <a:picLocks noChangeAspect="1"/>
          </p:cNvPicPr>
          <p:nvPr/>
        </p:nvPicPr>
        <p:blipFill>
          <a:blip r:embed="rId3"/>
          <a:stretch>
            <a:fillRect/>
          </a:stretch>
        </p:blipFill>
        <p:spPr>
          <a:xfrm>
            <a:off x="6619875" y="0"/>
            <a:ext cx="5572125" cy="6858000"/>
          </a:xfrm>
          <a:prstGeom prst="rect">
            <a:avLst/>
          </a:prstGeom>
        </p:spPr>
      </p:pic>
      <p:sp>
        <p:nvSpPr>
          <p:cNvPr id="5" name="TextBox 4">
            <a:extLst>
              <a:ext uri="{FF2B5EF4-FFF2-40B4-BE49-F238E27FC236}">
                <a16:creationId xmlns:a16="http://schemas.microsoft.com/office/drawing/2014/main" id="{904BC417-4833-0C66-301F-694F61B1DB18}"/>
              </a:ext>
            </a:extLst>
          </p:cNvPr>
          <p:cNvSpPr txBox="1"/>
          <p:nvPr/>
        </p:nvSpPr>
        <p:spPr>
          <a:xfrm>
            <a:off x="567488" y="220896"/>
            <a:ext cx="9846620" cy="5810886"/>
          </a:xfrm>
          <a:prstGeom prst="rect">
            <a:avLst/>
          </a:prstGeom>
          <a:noFill/>
        </p:spPr>
        <p:txBody>
          <a:bodyPr wrap="square">
            <a:spAutoFit/>
          </a:bodyPr>
          <a:lstStyle/>
          <a:p>
            <a:pPr marL="0" marR="0">
              <a:lnSpc>
                <a:spcPct val="115000"/>
              </a:lnSpc>
              <a:spcAft>
                <a:spcPts val="800"/>
              </a:spcAft>
              <a:buNone/>
            </a:pPr>
            <a:r>
              <a:rPr lang="en-US" sz="3200" kern="100" dirty="0">
                <a:solidFill>
                  <a:schemeClr val="tx2"/>
                </a:solidFill>
                <a:effectLst/>
                <a:ea typeface="Calibri" panose="020F0502020204030204" pitchFamily="34" charset="0"/>
                <a:cs typeface="Times New Roman" panose="02020603050405020304" pitchFamily="18" charset="0"/>
              </a:rPr>
              <a:t>Eagle Feather Capital Partners </a:t>
            </a:r>
          </a:p>
          <a:p>
            <a:pPr marL="0" marR="0">
              <a:lnSpc>
                <a:spcPct val="115000"/>
              </a:lnSpc>
              <a:spcAft>
                <a:spcPts val="800"/>
              </a:spcAft>
              <a:buNone/>
            </a:pPr>
            <a:r>
              <a:rPr lang="en-US" sz="3200" kern="100" dirty="0">
                <a:solidFill>
                  <a:schemeClr val="tx2"/>
                </a:solidFill>
                <a:effectLst/>
                <a:ea typeface="Calibri" panose="020F0502020204030204" pitchFamily="34" charset="0"/>
                <a:cs typeface="Times New Roman" panose="02020603050405020304" pitchFamily="18" charset="0"/>
              </a:rPr>
              <a:t>is built for </a:t>
            </a:r>
            <a:r>
              <a:rPr lang="en-US" sz="3400" b="1" kern="100" dirty="0">
                <a:effectLst/>
                <a:ea typeface="Calibri" panose="020F0502020204030204" pitchFamily="34" charset="0"/>
                <a:cs typeface="Times New Roman" panose="02020603050405020304" pitchFamily="18" charset="0"/>
              </a:rPr>
              <a:t>One</a:t>
            </a:r>
            <a:r>
              <a:rPr lang="en-US" sz="3200" kern="100" dirty="0">
                <a:solidFill>
                  <a:schemeClr val="tx2"/>
                </a:solidFill>
                <a:effectLst/>
                <a:ea typeface="Calibri" panose="020F0502020204030204" pitchFamily="34" charset="0"/>
                <a:cs typeface="Times New Roman" panose="02020603050405020304" pitchFamily="18" charset="0"/>
              </a:rPr>
              <a:t> Purpose:</a:t>
            </a:r>
          </a:p>
          <a:p>
            <a:pPr marL="0" marR="0">
              <a:lnSpc>
                <a:spcPct val="115000"/>
              </a:lnSpc>
              <a:spcAft>
                <a:spcPts val="800"/>
              </a:spcAft>
              <a:buNone/>
            </a:pPr>
            <a:endParaRPr lang="en-US" sz="600" kern="100" dirty="0">
              <a:solidFill>
                <a:schemeClr val="tx2"/>
              </a:solidFill>
              <a:effectLst/>
              <a:ea typeface="Calibri" panose="020F0502020204030204" pitchFamily="34" charset="0"/>
              <a:cs typeface="Times New Roman" panose="02020603050405020304" pitchFamily="18" charset="0"/>
            </a:endParaRPr>
          </a:p>
          <a:p>
            <a:pPr marL="0" marR="0">
              <a:lnSpc>
                <a:spcPct val="115000"/>
              </a:lnSpc>
              <a:spcAft>
                <a:spcPts val="800"/>
              </a:spcAft>
              <a:buNone/>
            </a:pPr>
            <a:endParaRPr lang="en-US" sz="200" kern="100" dirty="0">
              <a:solidFill>
                <a:schemeClr val="tx2"/>
              </a:solidFill>
              <a:effectLst/>
              <a:ea typeface="Calibri" panose="020F0502020204030204" pitchFamily="34" charset="0"/>
              <a:cs typeface="Times New Roman" panose="02020603050405020304" pitchFamily="18" charset="0"/>
            </a:endParaRPr>
          </a:p>
          <a:p>
            <a:pPr marL="0" marR="0">
              <a:spcAft>
                <a:spcPts val="800"/>
              </a:spcAft>
              <a:buNone/>
            </a:pPr>
            <a:r>
              <a:rPr lang="en-US" sz="2200" kern="100" dirty="0">
                <a:solidFill>
                  <a:schemeClr val="tx2"/>
                </a:solidFill>
                <a:effectLst/>
                <a:ea typeface="Calibri" panose="020F0502020204030204" pitchFamily="34" charset="0"/>
                <a:cs typeface="Times New Roman" panose="02020603050405020304" pitchFamily="18" charset="0"/>
              </a:rPr>
              <a:t>To capitalize on the</a:t>
            </a:r>
            <a:r>
              <a:rPr lang="en-US" sz="2200" b="1" kern="100" dirty="0">
                <a:effectLst/>
                <a:ea typeface="Calibri" panose="020F0502020204030204" pitchFamily="34" charset="0"/>
                <a:cs typeface="Times New Roman" panose="02020603050405020304" pitchFamily="18" charset="0"/>
              </a:rPr>
              <a:t> </a:t>
            </a:r>
          </a:p>
          <a:p>
            <a:pPr marL="0" marR="0">
              <a:spcAft>
                <a:spcPts val="800"/>
              </a:spcAft>
              <a:buNone/>
            </a:pPr>
            <a:r>
              <a:rPr lang="en-US" sz="2200" b="1" i="1" kern="100" spc="40" dirty="0">
                <a:effectLst/>
                <a:ea typeface="Calibri" panose="020F0502020204030204" pitchFamily="34" charset="0"/>
                <a:cs typeface="Times New Roman" panose="02020603050405020304" pitchFamily="18" charset="0"/>
              </a:rPr>
              <a:t>most asymmetric </a:t>
            </a:r>
          </a:p>
          <a:p>
            <a:pPr marL="0" marR="0">
              <a:spcAft>
                <a:spcPts val="800"/>
              </a:spcAft>
              <a:buNone/>
            </a:pPr>
            <a:r>
              <a:rPr lang="en-US" sz="2200" b="1" kern="100" spc="30" dirty="0">
                <a:effectLst/>
                <a:ea typeface="Calibri" panose="020F0502020204030204" pitchFamily="34" charset="0"/>
                <a:cs typeface="Times New Roman" panose="02020603050405020304" pitchFamily="18" charset="0"/>
              </a:rPr>
              <a:t>distressed-asset cycle in a generation; </a:t>
            </a:r>
          </a:p>
          <a:p>
            <a:pPr lvl="1">
              <a:lnSpc>
                <a:spcPct val="115000"/>
              </a:lnSpc>
              <a:spcAft>
                <a:spcPts val="800"/>
              </a:spcAft>
            </a:pPr>
            <a:r>
              <a:rPr lang="en-US" sz="800" b="1" kern="100" dirty="0">
                <a:effectLst/>
                <a:ea typeface="Calibri" panose="020F0502020204030204" pitchFamily="34" charset="0"/>
                <a:cs typeface="Times New Roman" panose="02020603050405020304" pitchFamily="18" charset="0"/>
              </a:rPr>
              <a:t> </a:t>
            </a:r>
            <a:r>
              <a:rPr lang="en-US" sz="1000" b="1" kern="100" dirty="0">
                <a:effectLst/>
                <a:ea typeface="Calibri" panose="020F0502020204030204" pitchFamily="34" charset="0"/>
                <a:cs typeface="Times New Roman" panose="02020603050405020304" pitchFamily="18" charset="0"/>
              </a:rPr>
              <a:t> </a:t>
            </a:r>
            <a:r>
              <a:rPr lang="en-US" sz="1200" b="1" kern="100" dirty="0">
                <a:effectLst/>
                <a:ea typeface="Calibri" panose="020F0502020204030204" pitchFamily="34" charset="0"/>
                <a:cs typeface="Times New Roman" panose="02020603050405020304" pitchFamily="18" charset="0"/>
              </a:rPr>
              <a:t> </a:t>
            </a:r>
            <a:br>
              <a:rPr lang="en-US" b="1" kern="100" dirty="0">
                <a:effectLst/>
                <a:ea typeface="Calibri" panose="020F0502020204030204" pitchFamily="34" charset="0"/>
                <a:cs typeface="Times New Roman" panose="02020603050405020304" pitchFamily="18" charset="0"/>
              </a:rPr>
            </a:br>
            <a:r>
              <a:rPr lang="en-US" sz="2100" b="1" kern="100" spc="70" dirty="0">
                <a:effectLst/>
                <a:ea typeface="Calibri" panose="020F0502020204030204" pitchFamily="34" charset="0"/>
                <a:cs typeface="Times New Roman" panose="02020603050405020304" pitchFamily="18" charset="0"/>
              </a:rPr>
              <a:t>with </a:t>
            </a:r>
            <a:r>
              <a:rPr lang="en-US" sz="2100" b="1" kern="100" spc="70" dirty="0">
                <a:ea typeface="Calibri" panose="020F0502020204030204" pitchFamily="34" charset="0"/>
                <a:cs typeface="Times New Roman" panose="02020603050405020304" pitchFamily="18" charset="0"/>
              </a:rPr>
              <a:t>sovereign-grade collateral, </a:t>
            </a:r>
          </a:p>
          <a:p>
            <a:pPr lvl="1">
              <a:lnSpc>
                <a:spcPct val="115000"/>
              </a:lnSpc>
              <a:spcAft>
                <a:spcPts val="800"/>
              </a:spcAft>
            </a:pPr>
            <a:r>
              <a:rPr lang="en-US" sz="2100" b="1" kern="100" spc="70" dirty="0">
                <a:effectLst/>
                <a:ea typeface="Calibri" panose="020F0502020204030204" pitchFamily="34" charset="0"/>
                <a:cs typeface="Times New Roman" panose="02020603050405020304" pitchFamily="18" charset="0"/>
              </a:rPr>
              <a:t>institutional discipline, </a:t>
            </a:r>
          </a:p>
          <a:p>
            <a:pPr lvl="1">
              <a:lnSpc>
                <a:spcPct val="115000"/>
              </a:lnSpc>
              <a:spcAft>
                <a:spcPts val="800"/>
              </a:spcAft>
            </a:pPr>
            <a:r>
              <a:rPr lang="en-US" sz="2100" b="1" kern="100" spc="70" dirty="0">
                <a:effectLst/>
                <a:ea typeface="Calibri" panose="020F0502020204030204" pitchFamily="34" charset="0"/>
                <a:cs typeface="Times New Roman" panose="02020603050405020304" pitchFamily="18" charset="0"/>
              </a:rPr>
              <a:t>and builder-level execution. </a:t>
            </a:r>
          </a:p>
          <a:p>
            <a:pPr marL="0" marR="0">
              <a:lnSpc>
                <a:spcPct val="115000"/>
              </a:lnSpc>
              <a:spcAft>
                <a:spcPts val="800"/>
              </a:spcAft>
              <a:buNone/>
            </a:pPr>
            <a:endParaRPr lang="en-US" sz="800" b="1" kern="100" dirty="0">
              <a:effectLst/>
              <a:ea typeface="Calibri" panose="020F0502020204030204" pitchFamily="34" charset="0"/>
              <a:cs typeface="Times New Roman" panose="02020603050405020304" pitchFamily="18" charset="0"/>
            </a:endParaRPr>
          </a:p>
          <a:p>
            <a:pPr marL="0" marR="0">
              <a:lnSpc>
                <a:spcPct val="115000"/>
              </a:lnSpc>
              <a:spcAft>
                <a:spcPts val="800"/>
              </a:spcAft>
              <a:buNone/>
            </a:pPr>
            <a:endParaRPr lang="en-US" sz="800" b="1" kern="100" dirty="0">
              <a:ea typeface="Calibri" panose="020F0502020204030204" pitchFamily="34" charset="0"/>
              <a:cs typeface="Times New Roman" panose="02020603050405020304" pitchFamily="18" charset="0"/>
            </a:endParaRPr>
          </a:p>
          <a:p>
            <a:pPr marL="0" marR="0">
              <a:lnSpc>
                <a:spcPct val="115000"/>
              </a:lnSpc>
              <a:spcAft>
                <a:spcPts val="800"/>
              </a:spcAft>
              <a:buNone/>
            </a:pPr>
            <a:endParaRPr lang="en-US" sz="800" b="1" kern="100" dirty="0">
              <a:effectLst/>
              <a:ea typeface="Calibri" panose="020F0502020204030204" pitchFamily="34" charset="0"/>
              <a:cs typeface="Times New Roman" panose="02020603050405020304" pitchFamily="18" charset="0"/>
            </a:endParaRPr>
          </a:p>
          <a:p>
            <a:pPr marL="0" marR="0">
              <a:lnSpc>
                <a:spcPct val="115000"/>
              </a:lnSpc>
              <a:spcAft>
                <a:spcPts val="800"/>
              </a:spcAft>
              <a:buNone/>
            </a:pPr>
            <a:endParaRPr lang="en-US" sz="1800" kern="100" dirty="0">
              <a:effectLs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F933546-3C26-4748-EE82-AFBB8C716495}"/>
              </a:ext>
            </a:extLst>
          </p:cNvPr>
          <p:cNvSpPr txBox="1"/>
          <p:nvPr/>
        </p:nvSpPr>
        <p:spPr>
          <a:xfrm>
            <a:off x="6782533" y="6024614"/>
            <a:ext cx="5409467" cy="830997"/>
          </a:xfrm>
          <a:prstGeom prst="rect">
            <a:avLst/>
          </a:prstGeom>
          <a:noFill/>
        </p:spPr>
        <p:txBody>
          <a:bodyPr wrap="square">
            <a:spAutoFit/>
          </a:bodyPr>
          <a:lstStyle/>
          <a:p>
            <a:r>
              <a:rPr lang="en-US" sz="1600" i="1" dirty="0"/>
              <a:t>“Control the paper, reset basis, monetize volatility, and engineer capital velocity using precious-metals collateralization as the anchor.”</a:t>
            </a:r>
          </a:p>
        </p:txBody>
      </p:sp>
      <p:sp>
        <p:nvSpPr>
          <p:cNvPr id="7" name="TextBox 6">
            <a:extLst>
              <a:ext uri="{FF2B5EF4-FFF2-40B4-BE49-F238E27FC236}">
                <a16:creationId xmlns:a16="http://schemas.microsoft.com/office/drawing/2014/main" id="{8CCD377D-BEFB-20B6-6E77-A3030B983648}"/>
              </a:ext>
            </a:extLst>
          </p:cNvPr>
          <p:cNvSpPr txBox="1"/>
          <p:nvPr/>
        </p:nvSpPr>
        <p:spPr>
          <a:xfrm>
            <a:off x="11790852" y="6521688"/>
            <a:ext cx="441813" cy="230832"/>
          </a:xfrm>
          <a:prstGeom prst="rect">
            <a:avLst/>
          </a:prstGeom>
          <a:noFill/>
        </p:spPr>
        <p:txBody>
          <a:bodyPr wrap="square">
            <a:spAutoFit/>
          </a:bodyPr>
          <a:lstStyle/>
          <a:p>
            <a:fld id="{AE208ADF-3ADD-483D-A721-14E3EEE2C135}" type="slidenum">
              <a:rPr lang="en-US" sz="900" b="1" smtClean="0">
                <a:solidFill>
                  <a:schemeClr val="tx2"/>
                </a:solidFill>
              </a:rPr>
              <a:pPr/>
              <a:t>19</a:t>
            </a:fld>
            <a:endParaRPr lang="en-US" sz="900" dirty="0">
              <a:solidFill>
                <a:schemeClr val="tx2"/>
              </a:solidFill>
            </a:endParaRPr>
          </a:p>
        </p:txBody>
      </p:sp>
      <p:sp>
        <p:nvSpPr>
          <p:cNvPr id="8" name="TextBox 7">
            <a:extLst>
              <a:ext uri="{FF2B5EF4-FFF2-40B4-BE49-F238E27FC236}">
                <a16:creationId xmlns:a16="http://schemas.microsoft.com/office/drawing/2014/main" id="{EAA99C17-38F3-61A4-E2D1-87D356820069}"/>
              </a:ext>
            </a:extLst>
          </p:cNvPr>
          <p:cNvSpPr txBox="1"/>
          <p:nvPr/>
        </p:nvSpPr>
        <p:spPr>
          <a:xfrm>
            <a:off x="319998" y="5320781"/>
            <a:ext cx="6995201" cy="485326"/>
          </a:xfrm>
          <a:prstGeom prst="rect">
            <a:avLst/>
          </a:prstGeom>
          <a:noFill/>
        </p:spPr>
        <p:txBody>
          <a:bodyPr wrap="square">
            <a:spAutoFit/>
          </a:bodyPr>
          <a:lstStyle/>
          <a:p>
            <a:pPr>
              <a:lnSpc>
                <a:spcPct val="115000"/>
              </a:lnSpc>
              <a:spcAft>
                <a:spcPts val="800"/>
              </a:spcAft>
            </a:pPr>
            <a:r>
              <a:rPr lang="en-US" sz="2300" b="1" spc="20" dirty="0">
                <a:solidFill>
                  <a:schemeClr val="tx2"/>
                </a:solidFill>
              </a:rPr>
              <a:t>Liquidity + Execution Discipline </a:t>
            </a:r>
            <a:r>
              <a:rPr lang="en-US" sz="2300" b="1" spc="20" dirty="0"/>
              <a:t>= </a:t>
            </a:r>
            <a:r>
              <a:rPr lang="en-US" sz="2300" b="1" i="1" spc="20" dirty="0"/>
              <a:t>asymmetric</a:t>
            </a:r>
            <a:r>
              <a:rPr lang="en-US" sz="2300" b="1" spc="20" dirty="0"/>
              <a:t> </a:t>
            </a:r>
            <a:r>
              <a:rPr lang="en-US" sz="2300" b="1" i="1" spc="20" dirty="0"/>
              <a:t>edge</a:t>
            </a:r>
            <a:endParaRPr lang="en-US" sz="2300" i="1" spc="20" dirty="0"/>
          </a:p>
        </p:txBody>
      </p:sp>
      <p:sp>
        <p:nvSpPr>
          <p:cNvPr id="9" name="Rectangle 8">
            <a:extLst>
              <a:ext uri="{FF2B5EF4-FFF2-40B4-BE49-F238E27FC236}">
                <a16:creationId xmlns:a16="http://schemas.microsoft.com/office/drawing/2014/main" id="{F66C065B-5622-111D-D31F-683E1D71265D}"/>
              </a:ext>
            </a:extLst>
          </p:cNvPr>
          <p:cNvSpPr/>
          <p:nvPr/>
        </p:nvSpPr>
        <p:spPr>
          <a:xfrm>
            <a:off x="11072659" y="105480"/>
            <a:ext cx="1160006" cy="1278595"/>
          </a:xfrm>
          <a:prstGeom prst="rect">
            <a:avLst/>
          </a:prstGeom>
          <a:blipFill dpi="0" rotWithShape="1">
            <a:blip r:embed="rId4"/>
            <a:srcRect/>
            <a:stretch>
              <a:fillRect/>
            </a:stretch>
          </a:blip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256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2243A8E-EA28-558A-E967-6329FF701D9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4A5A63A-AFEB-9C06-1F7E-D338F8DC60B1}"/>
              </a:ext>
            </a:extLst>
          </p:cNvPr>
          <p:cNvSpPr>
            <a:spLocks noGrp="1"/>
          </p:cNvSpPr>
          <p:nvPr>
            <p:ph type="title"/>
          </p:nvPr>
        </p:nvSpPr>
        <p:spPr>
          <a:xfrm>
            <a:off x="838197" y="136525"/>
            <a:ext cx="11275425" cy="899783"/>
          </a:xfrm>
        </p:spPr>
        <p:txBody>
          <a:bodyPr/>
          <a:lstStyle/>
          <a:p>
            <a:r>
              <a:rPr lang="en-US" sz="3600" dirty="0">
                <a:solidFill>
                  <a:schemeClr val="tx2"/>
                </a:solidFill>
                <a:ea typeface="Montserrat Bold"/>
                <a:cs typeface="Montserrat Bold"/>
                <a:sym typeface="Montserrat Bold"/>
              </a:rPr>
              <a:t>Confidentiality &amp; Non-Circumvent Notice</a:t>
            </a:r>
            <a:endParaRPr lang="en-US" sz="3600" dirty="0">
              <a:solidFill>
                <a:schemeClr val="tx2"/>
              </a:solidFill>
            </a:endParaRPr>
          </a:p>
        </p:txBody>
      </p:sp>
      <p:sp>
        <p:nvSpPr>
          <p:cNvPr id="81" name="Text Placeholder 80">
            <a:extLst>
              <a:ext uri="{FF2B5EF4-FFF2-40B4-BE49-F238E27FC236}">
                <a16:creationId xmlns:a16="http://schemas.microsoft.com/office/drawing/2014/main" id="{766A32F4-CD9A-B7C2-27C7-8A4BF8A628CE}"/>
              </a:ext>
            </a:extLst>
          </p:cNvPr>
          <p:cNvSpPr>
            <a:spLocks noGrp="1"/>
          </p:cNvSpPr>
          <p:nvPr>
            <p:ph type="body" sz="quarter" idx="16"/>
          </p:nvPr>
        </p:nvSpPr>
        <p:spPr>
          <a:xfrm>
            <a:off x="838197" y="1742115"/>
            <a:ext cx="10510223" cy="1954213"/>
          </a:xfrm>
        </p:spPr>
        <p:txBody>
          <a:bodyPr>
            <a:noAutofit/>
          </a:bodyPr>
          <a:lstStyle/>
          <a:p>
            <a:pPr>
              <a:lnSpc>
                <a:spcPct val="130000"/>
              </a:lnSpc>
              <a:spcBef>
                <a:spcPts val="0"/>
              </a:spcBef>
            </a:pPr>
            <a:r>
              <a:rPr lang="en-US" sz="1400" dirty="0"/>
              <a:t>This presentation contains confidential, proprietary, and commercially sensitive information of Eagle Feather Capital Partners, LP (“EFCP”), including trade secrets and strategic information. It is provided solely to the designated recipient for evaluation purposes under the terms of the applicable Non-Disclosure Agreement.</a:t>
            </a:r>
          </a:p>
          <a:p>
            <a:pPr>
              <a:lnSpc>
                <a:spcPct val="130000"/>
              </a:lnSpc>
            </a:pPr>
            <a:r>
              <a:rPr lang="en-US" sz="1400" dirty="0"/>
              <a:t>By accepting and reviewing this material, the recipient agrees to maintain strict confidentiality, refrain from disclosure or reproduction, and not to circumvent EFCP or its affiliates in any opportunities or relationships described herein.</a:t>
            </a:r>
          </a:p>
          <a:p>
            <a:pPr>
              <a:lnSpc>
                <a:spcPct val="130000"/>
              </a:lnSpc>
            </a:pPr>
            <a:r>
              <a:rPr lang="en-US" sz="1400" dirty="0"/>
              <a:t>This material does not constitute an offer, solicitation, or commitment of any kind, nor does it provide legal, tax, or investment advice. Any financial projections or forward-looking statements are based on assumptions and are subject to material risks and uncertainties. No assurance is given regarding accuracy or completeness.</a:t>
            </a:r>
          </a:p>
          <a:p>
            <a:pPr>
              <a:lnSpc>
                <a:spcPct val="130000"/>
              </a:lnSpc>
            </a:pPr>
            <a:r>
              <a:rPr lang="en-US" sz="1400" dirty="0"/>
              <a:t>Recipients are solely responsible for conducting their own independent due diligence and consulting their own advisors. EFCP disclaims any liability arising from reliance on this material.</a:t>
            </a:r>
          </a:p>
          <a:p>
            <a:pPr>
              <a:lnSpc>
                <a:spcPct val="130000"/>
              </a:lnSpc>
            </a:pPr>
            <a:r>
              <a:rPr lang="en-US" sz="1400" dirty="0"/>
              <a:t>Unauthorized use or disclosure is strictly prohibited and may result in injunctive relief, damages, and legal remedies under the laws of the State of Texas, with exclusive jurisdiction in Dallas County, Texas.</a:t>
            </a:r>
          </a:p>
        </p:txBody>
      </p:sp>
      <p:sp>
        <p:nvSpPr>
          <p:cNvPr id="184" name="Slide Number Placeholder 183">
            <a:extLst>
              <a:ext uri="{FF2B5EF4-FFF2-40B4-BE49-F238E27FC236}">
                <a16:creationId xmlns:a16="http://schemas.microsoft.com/office/drawing/2014/main" id="{E35C0622-0119-28E5-BD97-7BF995C18439}"/>
              </a:ext>
            </a:extLst>
          </p:cNvPr>
          <p:cNvSpPr>
            <a:spLocks noGrp="1"/>
          </p:cNvSpPr>
          <p:nvPr>
            <p:ph type="sldNum" sz="quarter" idx="4"/>
          </p:nvPr>
        </p:nvSpPr>
        <p:spPr>
          <a:xfrm>
            <a:off x="10518474" y="6356350"/>
            <a:ext cx="1414733" cy="365125"/>
          </a:xfrm>
        </p:spPr>
        <p:txBody>
          <a:bodyPr/>
          <a:lstStyle/>
          <a:p>
            <a:fld id="{AE208ADF-3ADD-483D-A721-14E3EEE2C135}" type="slidenum">
              <a:rPr lang="en-US" smtClean="0"/>
              <a:pPr/>
              <a:t>2</a:t>
            </a:fld>
            <a:endParaRPr lang="en-US" dirty="0"/>
          </a:p>
        </p:txBody>
      </p:sp>
    </p:spTree>
    <p:extLst>
      <p:ext uri="{BB962C8B-B14F-4D97-AF65-F5344CB8AC3E}">
        <p14:creationId xmlns:p14="http://schemas.microsoft.com/office/powerpoint/2010/main" val="3301288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AD9430-1F6B-15A6-2510-F73E4060C734}"/>
              </a:ext>
            </a:extLst>
          </p:cNvPr>
          <p:cNvSpPr/>
          <p:nvPr/>
        </p:nvSpPr>
        <p:spPr>
          <a:xfrm>
            <a:off x="0" y="-14226"/>
            <a:ext cx="12191999" cy="6872226"/>
          </a:xfrm>
          <a:prstGeom prst="rect">
            <a:avLst/>
          </a:prstGeom>
          <a:blipFill dpi="0" rotWithShape="1">
            <a:blip r:embed="rId2">
              <a:alphaModFix amt="38000"/>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2AA78-FAB6-4776-8D07-F29C78281073}"/>
              </a:ext>
            </a:extLst>
          </p:cNvPr>
          <p:cNvSpPr>
            <a:spLocks noGrp="1"/>
          </p:cNvSpPr>
          <p:nvPr>
            <p:ph type="title"/>
          </p:nvPr>
        </p:nvSpPr>
        <p:spPr>
          <a:xfrm>
            <a:off x="399204" y="21952"/>
            <a:ext cx="1652893" cy="759969"/>
          </a:xfrm>
        </p:spPr>
        <p:txBody>
          <a:bodyPr>
            <a:normAutofit/>
          </a:bodyPr>
          <a:lstStyle/>
          <a:p>
            <a:r>
              <a:rPr lang="en-US" dirty="0">
                <a:solidFill>
                  <a:schemeClr val="tx1">
                    <a:alpha val="75000"/>
                  </a:schemeClr>
                </a:solidFill>
              </a:rPr>
              <a:t>Team</a:t>
            </a:r>
          </a:p>
        </p:txBody>
      </p:sp>
      <p:sp>
        <p:nvSpPr>
          <p:cNvPr id="32" name="Slide Number Placeholder 31">
            <a:extLst>
              <a:ext uri="{FF2B5EF4-FFF2-40B4-BE49-F238E27FC236}">
                <a16:creationId xmlns:a16="http://schemas.microsoft.com/office/drawing/2014/main" id="{CC7B1733-8B85-4D01-A9F3-45031C885C1B}"/>
              </a:ext>
            </a:extLst>
          </p:cNvPr>
          <p:cNvSpPr>
            <a:spLocks noGrp="1"/>
          </p:cNvSpPr>
          <p:nvPr>
            <p:ph type="sldNum" sz="quarter" idx="4"/>
          </p:nvPr>
        </p:nvSpPr>
        <p:spPr>
          <a:xfrm>
            <a:off x="10518474" y="6356350"/>
            <a:ext cx="1414733" cy="365125"/>
          </a:xfrm>
        </p:spPr>
        <p:txBody>
          <a:bodyPr/>
          <a:lstStyle/>
          <a:p>
            <a:fld id="{AE208ADF-3ADD-483D-A721-14E3EEE2C135}" type="slidenum">
              <a:rPr lang="en-US" smtClean="0"/>
              <a:pPr/>
              <a:t>20</a:t>
            </a:fld>
            <a:endParaRPr lang="en-US" dirty="0"/>
          </a:p>
        </p:txBody>
      </p:sp>
      <p:sp>
        <p:nvSpPr>
          <p:cNvPr id="12" name="Content Placeholder 11">
            <a:extLst>
              <a:ext uri="{FF2B5EF4-FFF2-40B4-BE49-F238E27FC236}">
                <a16:creationId xmlns:a16="http://schemas.microsoft.com/office/drawing/2014/main" id="{2E9F1C9E-0C08-DC9C-C2F4-A4FBDE9D10BB}"/>
              </a:ext>
            </a:extLst>
          </p:cNvPr>
          <p:cNvSpPr>
            <a:spLocks noGrp="1"/>
          </p:cNvSpPr>
          <p:nvPr>
            <p:ph idx="1"/>
          </p:nvPr>
        </p:nvSpPr>
        <p:spPr>
          <a:xfrm>
            <a:off x="728027" y="5015558"/>
            <a:ext cx="11463973" cy="553915"/>
          </a:xfrm>
        </p:spPr>
        <p:txBody>
          <a:bodyPr>
            <a:noAutofit/>
          </a:bodyPr>
          <a:lstStyle/>
          <a:p>
            <a:pPr lvl="1"/>
            <a:endParaRPr lang="en-US" dirty="0"/>
          </a:p>
          <a:p>
            <a:pPr marL="0" indent="0">
              <a:spcBef>
                <a:spcPts val="0"/>
              </a:spcBef>
              <a:buNone/>
            </a:pPr>
            <a:r>
              <a:rPr lang="en-US" sz="2200" b="1" dirty="0">
                <a:solidFill>
                  <a:schemeClr val="tx1">
                    <a:alpha val="85000"/>
                  </a:schemeClr>
                </a:solidFill>
              </a:rPr>
              <a:t>“We do not compete with institutions;</a:t>
            </a:r>
            <a:r>
              <a:rPr lang="en-US" sz="2200" dirty="0">
                <a:solidFill>
                  <a:schemeClr val="tx1">
                    <a:alpha val="85000"/>
                  </a:schemeClr>
                </a:solidFill>
              </a:rPr>
              <a:t> </a:t>
            </a:r>
          </a:p>
          <a:p>
            <a:pPr marL="0" indent="0">
              <a:spcBef>
                <a:spcPts val="0"/>
              </a:spcBef>
              <a:buNone/>
            </a:pPr>
            <a:endParaRPr lang="en-US" sz="400" dirty="0">
              <a:solidFill>
                <a:schemeClr val="tx1">
                  <a:alpha val="85000"/>
                </a:schemeClr>
              </a:solidFill>
            </a:endParaRPr>
          </a:p>
          <a:p>
            <a:pPr marL="0" indent="0">
              <a:spcBef>
                <a:spcPts val="0"/>
              </a:spcBef>
              <a:buNone/>
            </a:pPr>
            <a:r>
              <a:rPr lang="en-US" sz="1800" dirty="0">
                <a:solidFill>
                  <a:schemeClr val="tx1">
                    <a:alpha val="85000"/>
                  </a:schemeClr>
                </a:solidFill>
              </a:rPr>
              <a:t>	      </a:t>
            </a:r>
            <a:r>
              <a:rPr lang="en-US" b="1" dirty="0"/>
              <a:t>we front-run their paralysis </a:t>
            </a:r>
            <a:r>
              <a:rPr lang="en-US" dirty="0"/>
              <a:t>and </a:t>
            </a:r>
            <a:r>
              <a:rPr lang="en-US" b="1" dirty="0"/>
              <a:t>harvest </a:t>
            </a:r>
            <a:r>
              <a:rPr lang="en-US" b="1" i="1" dirty="0"/>
              <a:t>distortions</a:t>
            </a:r>
            <a:r>
              <a:rPr lang="en-US" b="1" dirty="0"/>
              <a:t> </a:t>
            </a:r>
            <a:r>
              <a:rPr lang="en-US" dirty="0"/>
              <a:t>they cannot act on.”</a:t>
            </a:r>
          </a:p>
        </p:txBody>
      </p:sp>
      <p:sp>
        <p:nvSpPr>
          <p:cNvPr id="14" name="TextBox 13">
            <a:extLst>
              <a:ext uri="{FF2B5EF4-FFF2-40B4-BE49-F238E27FC236}">
                <a16:creationId xmlns:a16="http://schemas.microsoft.com/office/drawing/2014/main" id="{DE320A8F-50A0-41D9-6203-C92FFF064651}"/>
              </a:ext>
            </a:extLst>
          </p:cNvPr>
          <p:cNvSpPr txBox="1"/>
          <p:nvPr/>
        </p:nvSpPr>
        <p:spPr>
          <a:xfrm>
            <a:off x="1581850" y="3520629"/>
            <a:ext cx="5309003" cy="1600438"/>
          </a:xfrm>
          <a:prstGeom prst="rect">
            <a:avLst/>
          </a:prstGeom>
          <a:noFill/>
        </p:spPr>
        <p:txBody>
          <a:bodyPr wrap="square">
            <a:spAutoFit/>
          </a:bodyPr>
          <a:lstStyle/>
          <a:p>
            <a:r>
              <a:rPr lang="en-US" sz="1600" b="1" dirty="0"/>
              <a:t>        </a:t>
            </a:r>
            <a:r>
              <a:rPr lang="en-US" b="1" dirty="0"/>
              <a:t>Operational Edge</a:t>
            </a:r>
          </a:p>
          <a:p>
            <a:r>
              <a:rPr lang="en-US" sz="300" b="1" dirty="0"/>
              <a:t>  </a:t>
            </a:r>
          </a:p>
          <a:p>
            <a:endParaRPr lang="en-US" sz="400" b="1" dirty="0"/>
          </a:p>
          <a:p>
            <a:pPr lvl="1">
              <a:buFont typeface="Wingdings" panose="05000000000000000000" pitchFamily="2" charset="2"/>
              <a:buChar char="§"/>
            </a:pPr>
            <a:r>
              <a:rPr lang="en-US" sz="1600" dirty="0"/>
              <a:t> </a:t>
            </a:r>
            <a:r>
              <a:rPr lang="en-US" b="1" dirty="0"/>
              <a:t>Move</a:t>
            </a:r>
            <a:r>
              <a:rPr lang="en-US" dirty="0"/>
              <a:t> decisively when institutions freeze</a:t>
            </a:r>
          </a:p>
          <a:p>
            <a:pPr lvl="1">
              <a:buFont typeface="Wingdings" panose="05000000000000000000" pitchFamily="2" charset="2"/>
              <a:buChar char="§"/>
            </a:pPr>
            <a:r>
              <a:rPr lang="en-US" dirty="0"/>
              <a:t> </a:t>
            </a:r>
            <a:r>
              <a:rPr lang="en-US" b="1" dirty="0"/>
              <a:t>Acquire</a:t>
            </a:r>
            <a:r>
              <a:rPr lang="en-US" dirty="0"/>
              <a:t> control positions when others liquidate</a:t>
            </a:r>
          </a:p>
          <a:p>
            <a:pPr lvl="1">
              <a:buFont typeface="Wingdings" panose="05000000000000000000" pitchFamily="2" charset="2"/>
              <a:buChar char="§"/>
            </a:pPr>
            <a:r>
              <a:rPr lang="en-US" dirty="0"/>
              <a:t> </a:t>
            </a:r>
            <a:r>
              <a:rPr lang="en-US" b="1" dirty="0"/>
              <a:t>Convert</a:t>
            </a:r>
            <a:r>
              <a:rPr lang="en-US" dirty="0"/>
              <a:t> systemic crisis into asymmetry &amp; </a:t>
            </a:r>
          </a:p>
          <a:p>
            <a:pPr lvl="1"/>
            <a:r>
              <a:rPr lang="en-US" dirty="0"/>
              <a:t>   long-term control</a:t>
            </a:r>
          </a:p>
        </p:txBody>
      </p:sp>
      <p:sp>
        <p:nvSpPr>
          <p:cNvPr id="16" name="TextBox 15">
            <a:extLst>
              <a:ext uri="{FF2B5EF4-FFF2-40B4-BE49-F238E27FC236}">
                <a16:creationId xmlns:a16="http://schemas.microsoft.com/office/drawing/2014/main" id="{3F5458A0-BCA3-0AAD-499C-1C2EF6EE000A}"/>
              </a:ext>
            </a:extLst>
          </p:cNvPr>
          <p:cNvSpPr txBox="1"/>
          <p:nvPr/>
        </p:nvSpPr>
        <p:spPr>
          <a:xfrm>
            <a:off x="6247019" y="3520629"/>
            <a:ext cx="5944980" cy="1815882"/>
          </a:xfrm>
          <a:prstGeom prst="rect">
            <a:avLst/>
          </a:prstGeom>
          <a:noFill/>
        </p:spPr>
        <p:txBody>
          <a:bodyPr wrap="square">
            <a:spAutoFit/>
          </a:bodyPr>
          <a:lstStyle/>
          <a:p>
            <a:r>
              <a:rPr lang="en-US" sz="1600" b="1" dirty="0"/>
              <a:t>        </a:t>
            </a:r>
            <a:r>
              <a:rPr lang="en-US" b="1" dirty="0"/>
              <a:t>Execution DNA</a:t>
            </a:r>
          </a:p>
          <a:p>
            <a:pPr marL="0" indent="0">
              <a:buNone/>
            </a:pPr>
            <a:endParaRPr lang="en-US" sz="400" b="1" dirty="0"/>
          </a:p>
          <a:p>
            <a:pPr lvl="1">
              <a:buFont typeface="Wingdings" panose="05000000000000000000" pitchFamily="2" charset="2"/>
              <a:buChar char="§"/>
            </a:pPr>
            <a:r>
              <a:rPr lang="en-US" sz="1600" dirty="0"/>
              <a:t> </a:t>
            </a:r>
            <a:r>
              <a:rPr lang="en-US" b="1" dirty="0"/>
              <a:t>Special-operations</a:t>
            </a:r>
            <a:r>
              <a:rPr lang="en-US" b="0" dirty="0"/>
              <a:t> mindset</a:t>
            </a:r>
          </a:p>
          <a:p>
            <a:pPr lvl="1">
              <a:buFont typeface="Wingdings" panose="05000000000000000000" pitchFamily="2" charset="2"/>
              <a:buChar char="§"/>
            </a:pPr>
            <a:r>
              <a:rPr lang="en-US" b="0" dirty="0"/>
              <a:t> </a:t>
            </a:r>
            <a:r>
              <a:rPr lang="en-US" b="1" dirty="0"/>
              <a:t>Deep</a:t>
            </a:r>
            <a:r>
              <a:rPr lang="en-US" b="0" dirty="0"/>
              <a:t> distressed real-asset execution</a:t>
            </a:r>
            <a:endParaRPr lang="en-US" dirty="0"/>
          </a:p>
          <a:p>
            <a:pPr lvl="1">
              <a:buFont typeface="Wingdings" panose="05000000000000000000" pitchFamily="2" charset="2"/>
              <a:buChar char="§"/>
            </a:pPr>
            <a:r>
              <a:rPr lang="en-US" dirty="0"/>
              <a:t> </a:t>
            </a:r>
            <a:r>
              <a:rPr lang="en-US" b="1" dirty="0"/>
              <a:t>Receivership-grade</a:t>
            </a:r>
            <a:r>
              <a:rPr lang="en-US" b="0" dirty="0"/>
              <a:t> credit</a:t>
            </a:r>
            <a:r>
              <a:rPr lang="en-US" dirty="0"/>
              <a:t> &amp;</a:t>
            </a:r>
            <a:r>
              <a:rPr lang="en-US" b="0" dirty="0"/>
              <a:t> recovery executions</a:t>
            </a:r>
          </a:p>
          <a:p>
            <a:pPr lvl="1">
              <a:buFont typeface="Wingdings" panose="05000000000000000000" pitchFamily="2" charset="2"/>
              <a:buChar char="§"/>
            </a:pPr>
            <a:r>
              <a:rPr lang="en-US" b="0" dirty="0"/>
              <a:t> </a:t>
            </a:r>
            <a:r>
              <a:rPr lang="en-US" b="1" dirty="0"/>
              <a:t>Quantitative</a:t>
            </a:r>
            <a:r>
              <a:rPr lang="en-US" b="0" dirty="0"/>
              <a:t> discipline + collateral engineering</a:t>
            </a:r>
          </a:p>
          <a:p>
            <a:pPr lvl="1">
              <a:buFont typeface="Wingdings" panose="05000000000000000000" pitchFamily="2" charset="2"/>
              <a:buChar char="§"/>
            </a:pPr>
            <a:r>
              <a:rPr lang="en-US" b="0" dirty="0"/>
              <a:t> </a:t>
            </a:r>
            <a:r>
              <a:rPr lang="en-US" b="1" dirty="0"/>
              <a:t>Private-sovereign</a:t>
            </a:r>
            <a:r>
              <a:rPr lang="en-US" b="0" dirty="0"/>
              <a:t> reserve infrastructure</a:t>
            </a:r>
            <a:endParaRPr lang="en-US" dirty="0"/>
          </a:p>
        </p:txBody>
      </p:sp>
      <p:sp>
        <p:nvSpPr>
          <p:cNvPr id="19" name="TextBox 18">
            <a:extLst>
              <a:ext uri="{FF2B5EF4-FFF2-40B4-BE49-F238E27FC236}">
                <a16:creationId xmlns:a16="http://schemas.microsoft.com/office/drawing/2014/main" id="{5AE56F1C-B302-CD71-A3B1-059AC6ED188F}"/>
              </a:ext>
            </a:extLst>
          </p:cNvPr>
          <p:cNvSpPr txBox="1"/>
          <p:nvPr/>
        </p:nvSpPr>
        <p:spPr>
          <a:xfrm>
            <a:off x="2450002" y="1455945"/>
            <a:ext cx="2678041" cy="923330"/>
          </a:xfrm>
          <a:prstGeom prst="rect">
            <a:avLst/>
          </a:prstGeom>
          <a:noFill/>
        </p:spPr>
        <p:txBody>
          <a:bodyPr wrap="square">
            <a:spAutoFit/>
          </a:bodyPr>
          <a:lstStyle/>
          <a:p>
            <a:pPr lvl="0">
              <a:buNone/>
            </a:pPr>
            <a:r>
              <a:rPr lang="en-US" sz="1800" b="1" spc="70" dirty="0"/>
              <a:t>Christian-Joseph Turcotte</a:t>
            </a:r>
          </a:p>
          <a:p>
            <a:pPr lvl="0">
              <a:buNone/>
            </a:pPr>
            <a:r>
              <a:rPr lang="en-US" sz="1200" b="1" dirty="0">
                <a:solidFill>
                  <a:schemeClr val="tx2"/>
                </a:solidFill>
              </a:rPr>
              <a:t>Co-GP</a:t>
            </a:r>
          </a:p>
          <a:p>
            <a:pPr lvl="0">
              <a:buNone/>
            </a:pPr>
            <a:r>
              <a:rPr lang="en-US" sz="1200" dirty="0">
                <a:solidFill>
                  <a:schemeClr val="tx2"/>
                </a:solidFill>
              </a:rPr>
              <a:t>Distressed Control &amp; </a:t>
            </a:r>
          </a:p>
          <a:p>
            <a:pPr lvl="0">
              <a:buNone/>
            </a:pPr>
            <a:r>
              <a:rPr lang="en-US" sz="1200" dirty="0">
                <a:solidFill>
                  <a:schemeClr val="tx2"/>
                </a:solidFill>
              </a:rPr>
              <a:t>Real-Asset Execution</a:t>
            </a:r>
            <a:endParaRPr lang="en-US" sz="1200" b="1" dirty="0">
              <a:solidFill>
                <a:schemeClr val="tx2"/>
              </a:solidFill>
            </a:endParaRPr>
          </a:p>
        </p:txBody>
      </p:sp>
      <p:sp>
        <p:nvSpPr>
          <p:cNvPr id="22" name="TextBox 21">
            <a:extLst>
              <a:ext uri="{FF2B5EF4-FFF2-40B4-BE49-F238E27FC236}">
                <a16:creationId xmlns:a16="http://schemas.microsoft.com/office/drawing/2014/main" id="{EF6B85CD-DEA1-2A25-AD38-CEB2C71777C6}"/>
              </a:ext>
            </a:extLst>
          </p:cNvPr>
          <p:cNvSpPr txBox="1"/>
          <p:nvPr/>
        </p:nvSpPr>
        <p:spPr>
          <a:xfrm>
            <a:off x="8901728" y="2801465"/>
            <a:ext cx="1224329" cy="600164"/>
          </a:xfrm>
          <a:prstGeom prst="rect">
            <a:avLst/>
          </a:prstGeom>
          <a:noFill/>
        </p:spPr>
        <p:txBody>
          <a:bodyPr wrap="square">
            <a:spAutoFit/>
          </a:bodyPr>
          <a:lstStyle/>
          <a:p>
            <a:pPr lvl="0">
              <a:buNone/>
            </a:pPr>
            <a:r>
              <a:rPr lang="en-US" sz="1200" b="1" spc="70" dirty="0"/>
              <a:t>Ron D’Vari</a:t>
            </a:r>
          </a:p>
          <a:p>
            <a:pPr lvl="0">
              <a:buNone/>
            </a:pPr>
            <a:r>
              <a:rPr lang="en-US" sz="1050" dirty="0">
                <a:solidFill>
                  <a:schemeClr val="tx2"/>
                </a:solidFill>
              </a:rPr>
              <a:t>Advisory Board Member</a:t>
            </a:r>
            <a:endParaRPr lang="en-US" sz="1050" b="1" dirty="0">
              <a:solidFill>
                <a:schemeClr val="tx2"/>
              </a:solidFill>
            </a:endParaRPr>
          </a:p>
        </p:txBody>
      </p:sp>
      <p:sp>
        <p:nvSpPr>
          <p:cNvPr id="24" name="TextBox 23">
            <a:extLst>
              <a:ext uri="{FF2B5EF4-FFF2-40B4-BE49-F238E27FC236}">
                <a16:creationId xmlns:a16="http://schemas.microsoft.com/office/drawing/2014/main" id="{EDA36519-AAD4-95F1-8AC5-2069EBB638B0}"/>
              </a:ext>
            </a:extLst>
          </p:cNvPr>
          <p:cNvSpPr txBox="1"/>
          <p:nvPr/>
        </p:nvSpPr>
        <p:spPr>
          <a:xfrm>
            <a:off x="6188361" y="1412886"/>
            <a:ext cx="1653050" cy="1107996"/>
          </a:xfrm>
          <a:prstGeom prst="rect">
            <a:avLst/>
          </a:prstGeom>
          <a:noFill/>
        </p:spPr>
        <p:txBody>
          <a:bodyPr wrap="square">
            <a:spAutoFit/>
          </a:bodyPr>
          <a:lstStyle/>
          <a:p>
            <a:pPr lvl="0">
              <a:buNone/>
            </a:pPr>
            <a:r>
              <a:rPr lang="en-US" sz="1800" b="1" spc="70" dirty="0"/>
              <a:t>Mitch Vexler</a:t>
            </a:r>
          </a:p>
          <a:p>
            <a:r>
              <a:rPr lang="en-US" sz="1200" b="1" dirty="0">
                <a:solidFill>
                  <a:schemeClr val="tx2"/>
                </a:solidFill>
              </a:rPr>
              <a:t>Co-GP</a:t>
            </a:r>
          </a:p>
          <a:p>
            <a:pPr lvl="0">
              <a:buNone/>
            </a:pPr>
            <a:r>
              <a:rPr lang="en-US" sz="1200" dirty="0">
                <a:solidFill>
                  <a:schemeClr val="tx2"/>
                </a:solidFill>
              </a:rPr>
              <a:t>Capital Architecture, Institutional Strategy &amp;</a:t>
            </a:r>
          </a:p>
          <a:p>
            <a:pPr lvl="0">
              <a:buNone/>
            </a:pPr>
            <a:r>
              <a:rPr lang="en-US" sz="1200" dirty="0">
                <a:solidFill>
                  <a:schemeClr val="tx2"/>
                </a:solidFill>
              </a:rPr>
              <a:t>Trading Operations</a:t>
            </a:r>
            <a:endParaRPr lang="en-US" sz="1200" b="1" dirty="0">
              <a:solidFill>
                <a:schemeClr val="tx2"/>
              </a:solidFill>
            </a:endParaRPr>
          </a:p>
        </p:txBody>
      </p:sp>
      <p:sp>
        <p:nvSpPr>
          <p:cNvPr id="26" name="TextBox 25">
            <a:extLst>
              <a:ext uri="{FF2B5EF4-FFF2-40B4-BE49-F238E27FC236}">
                <a16:creationId xmlns:a16="http://schemas.microsoft.com/office/drawing/2014/main" id="{4751642A-31FF-8FC2-93D8-EFFC9B426BB1}"/>
              </a:ext>
            </a:extLst>
          </p:cNvPr>
          <p:cNvSpPr txBox="1"/>
          <p:nvPr/>
        </p:nvSpPr>
        <p:spPr>
          <a:xfrm>
            <a:off x="8901727" y="1412886"/>
            <a:ext cx="2229952" cy="1107996"/>
          </a:xfrm>
          <a:prstGeom prst="rect">
            <a:avLst/>
          </a:prstGeom>
          <a:noFill/>
        </p:spPr>
        <p:txBody>
          <a:bodyPr wrap="square">
            <a:spAutoFit/>
          </a:bodyPr>
          <a:lstStyle/>
          <a:p>
            <a:pPr lvl="0">
              <a:buNone/>
            </a:pPr>
            <a:r>
              <a:rPr lang="en-US" sz="1800" b="1" spc="70" dirty="0"/>
              <a:t>Matthew Lyon</a:t>
            </a:r>
          </a:p>
          <a:p>
            <a:r>
              <a:rPr lang="en-US" sz="1200" b="1" dirty="0">
                <a:solidFill>
                  <a:schemeClr val="tx2"/>
                </a:solidFill>
              </a:rPr>
              <a:t>Co-GP</a:t>
            </a:r>
          </a:p>
          <a:p>
            <a:pPr lvl="0">
              <a:buNone/>
            </a:pPr>
            <a:r>
              <a:rPr lang="en-US" sz="1200" dirty="0">
                <a:solidFill>
                  <a:schemeClr val="tx2"/>
                </a:solidFill>
              </a:rPr>
              <a:t>Sovereign Reserve Architecture, Structured Solutions &amp; Acquisitions  </a:t>
            </a:r>
            <a:endParaRPr lang="en-US" sz="1200" b="1" dirty="0">
              <a:solidFill>
                <a:schemeClr val="tx2"/>
              </a:solidFill>
            </a:endParaRPr>
          </a:p>
        </p:txBody>
      </p:sp>
      <p:sp>
        <p:nvSpPr>
          <p:cNvPr id="17" name="Rectangle: Rounded Corners 16">
            <a:extLst>
              <a:ext uri="{FF2B5EF4-FFF2-40B4-BE49-F238E27FC236}">
                <a16:creationId xmlns:a16="http://schemas.microsoft.com/office/drawing/2014/main" id="{3265D91B-4105-4030-C059-657555B55FC0}"/>
              </a:ext>
            </a:extLst>
          </p:cNvPr>
          <p:cNvSpPr/>
          <p:nvPr/>
        </p:nvSpPr>
        <p:spPr>
          <a:xfrm>
            <a:off x="5455272" y="1497585"/>
            <a:ext cx="733088" cy="938597"/>
          </a:xfrm>
          <a:prstGeom prst="round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B924869E-3DEE-4172-3654-DE68846B2AAD}"/>
              </a:ext>
            </a:extLst>
          </p:cNvPr>
          <p:cNvSpPr/>
          <p:nvPr/>
        </p:nvSpPr>
        <p:spPr>
          <a:xfrm>
            <a:off x="8168638" y="1521489"/>
            <a:ext cx="733088" cy="902728"/>
          </a:xfrm>
          <a:prstGeom prst="round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CF4599B-7C4D-8E07-81DB-0836B12FD8A0}"/>
              </a:ext>
            </a:extLst>
          </p:cNvPr>
          <p:cNvSpPr/>
          <p:nvPr/>
        </p:nvSpPr>
        <p:spPr>
          <a:xfrm>
            <a:off x="8407906" y="2826382"/>
            <a:ext cx="493821" cy="582114"/>
          </a:xfrm>
          <a:prstGeom prst="round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1">
            <a:extLst>
              <a:ext uri="{FF2B5EF4-FFF2-40B4-BE49-F238E27FC236}">
                <a16:creationId xmlns:a16="http://schemas.microsoft.com/office/drawing/2014/main" id="{5F3365D2-CEE1-5F2F-1508-EFA63809846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Rounded Corners 3">
            <a:extLst>
              <a:ext uri="{FF2B5EF4-FFF2-40B4-BE49-F238E27FC236}">
                <a16:creationId xmlns:a16="http://schemas.microsoft.com/office/drawing/2014/main" id="{0A17A9B2-6F31-A2F5-F3FD-44867F6B8567}"/>
              </a:ext>
            </a:extLst>
          </p:cNvPr>
          <p:cNvSpPr/>
          <p:nvPr/>
        </p:nvSpPr>
        <p:spPr>
          <a:xfrm>
            <a:off x="1769735" y="1418331"/>
            <a:ext cx="710848" cy="867746"/>
          </a:xfrm>
          <a:prstGeom prst="roundRect">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7931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475D5-D065-0C7B-CAEF-2BC2478B75BE}"/>
            </a:ext>
          </a:extLst>
        </p:cNvPr>
        <p:cNvGrpSpPr/>
        <p:nvPr/>
      </p:nvGrpSpPr>
      <p:grpSpPr>
        <a:xfrm>
          <a:off x="0" y="0"/>
          <a:ext cx="0" cy="0"/>
          <a:chOff x="0" y="0"/>
          <a:chExt cx="0" cy="0"/>
        </a:xfrm>
      </p:grpSpPr>
      <p:pic>
        <p:nvPicPr>
          <p:cNvPr id="5" name="Picture 4" descr="A group of trees in the fog">
            <a:extLst>
              <a:ext uri="{FF2B5EF4-FFF2-40B4-BE49-F238E27FC236}">
                <a16:creationId xmlns:a16="http://schemas.microsoft.com/office/drawing/2014/main" id="{579666F2-AA4B-DA63-F72E-4A56DC408BB3}"/>
              </a:ext>
            </a:extLst>
          </p:cNvPr>
          <p:cNvPicPr>
            <a:picLocks noChangeAspect="1"/>
          </p:cNvPicPr>
          <p:nvPr/>
        </p:nvPicPr>
        <p:blipFill>
          <a:blip r:embed="rId2"/>
          <a:stretch>
            <a:fillRect/>
          </a:stretch>
        </p:blipFill>
        <p:spPr>
          <a:xfrm>
            <a:off x="7828941" y="0"/>
            <a:ext cx="4363059" cy="6858000"/>
          </a:xfrm>
          <a:prstGeom prst="rect">
            <a:avLst/>
          </a:prstGeom>
        </p:spPr>
      </p:pic>
      <p:sp>
        <p:nvSpPr>
          <p:cNvPr id="2" name="Title 1">
            <a:extLst>
              <a:ext uri="{FF2B5EF4-FFF2-40B4-BE49-F238E27FC236}">
                <a16:creationId xmlns:a16="http://schemas.microsoft.com/office/drawing/2014/main" id="{39343F6E-78C1-64F3-60F5-AFCA5F7079C8}"/>
              </a:ext>
            </a:extLst>
          </p:cNvPr>
          <p:cNvSpPr>
            <a:spLocks noGrp="1"/>
          </p:cNvSpPr>
          <p:nvPr>
            <p:ph type="title"/>
          </p:nvPr>
        </p:nvSpPr>
        <p:spPr>
          <a:xfrm>
            <a:off x="506339" y="397966"/>
            <a:ext cx="6713970" cy="365126"/>
          </a:xfrm>
        </p:spPr>
        <p:txBody>
          <a:bodyPr>
            <a:noAutofit/>
          </a:bodyPr>
          <a:lstStyle/>
          <a:p>
            <a:r>
              <a:rPr lang="en-US" spc="20" dirty="0">
                <a:solidFill>
                  <a:schemeClr val="tx1">
                    <a:alpha val="75000"/>
                  </a:schemeClr>
                </a:solidFill>
              </a:rPr>
              <a:t>ALLOCATE</a:t>
            </a:r>
            <a:r>
              <a:rPr lang="en-US" spc="20" dirty="0"/>
              <a:t> </a:t>
            </a:r>
            <a:r>
              <a:rPr lang="en-US" sz="3800" spc="20" dirty="0"/>
              <a:t>or be left behind.</a:t>
            </a:r>
          </a:p>
        </p:txBody>
      </p:sp>
      <p:sp>
        <p:nvSpPr>
          <p:cNvPr id="3" name="Content Placeholder 2">
            <a:extLst>
              <a:ext uri="{FF2B5EF4-FFF2-40B4-BE49-F238E27FC236}">
                <a16:creationId xmlns:a16="http://schemas.microsoft.com/office/drawing/2014/main" id="{9573A82E-07F9-934E-AE8C-900427C13CBB}"/>
              </a:ext>
            </a:extLst>
          </p:cNvPr>
          <p:cNvSpPr>
            <a:spLocks noGrp="1"/>
          </p:cNvSpPr>
          <p:nvPr>
            <p:ph idx="1"/>
          </p:nvPr>
        </p:nvSpPr>
        <p:spPr>
          <a:xfrm>
            <a:off x="727227" y="1169766"/>
            <a:ext cx="8026070" cy="3673245"/>
          </a:xfrm>
        </p:spPr>
        <p:txBody>
          <a:bodyPr>
            <a:noAutofit/>
          </a:bodyPr>
          <a:lstStyle/>
          <a:p>
            <a:pPr algn="l">
              <a:spcBef>
                <a:spcPts val="0"/>
              </a:spcBef>
            </a:pPr>
            <a:r>
              <a:rPr lang="en-US" sz="1800" dirty="0"/>
              <a:t>Capital deploys into the 2026-2028 window. </a:t>
            </a:r>
          </a:p>
          <a:p>
            <a:pPr algn="l">
              <a:spcBef>
                <a:spcPts val="0"/>
              </a:spcBef>
            </a:pPr>
            <a:endParaRPr lang="en-US" sz="400" dirty="0"/>
          </a:p>
          <a:p>
            <a:pPr algn="l">
              <a:spcBef>
                <a:spcPts val="0"/>
              </a:spcBef>
            </a:pPr>
            <a:r>
              <a:rPr lang="en-US" sz="1800" dirty="0"/>
              <a:t>The reset phase rewards </a:t>
            </a:r>
            <a:r>
              <a:rPr lang="en-US" sz="1800" b="1" dirty="0"/>
              <a:t>preparation, discipline, </a:t>
            </a:r>
            <a:r>
              <a:rPr lang="en-US" sz="1800" dirty="0"/>
              <a:t>and </a:t>
            </a:r>
            <a:r>
              <a:rPr lang="en-US" sz="1800" b="1" dirty="0"/>
              <a:t>conviction.</a:t>
            </a:r>
          </a:p>
          <a:p>
            <a:pPr algn="l"/>
            <a:endParaRPr lang="en-US" sz="800" dirty="0"/>
          </a:p>
          <a:p>
            <a:pPr algn="l"/>
            <a:endParaRPr lang="en-US" sz="800" dirty="0"/>
          </a:p>
          <a:p>
            <a:pPr algn="l"/>
            <a:endParaRPr lang="en-US" sz="200" dirty="0"/>
          </a:p>
          <a:p>
            <a:pPr algn="l">
              <a:lnSpc>
                <a:spcPct val="100000"/>
              </a:lnSpc>
              <a:spcBef>
                <a:spcPts val="0"/>
              </a:spcBef>
            </a:pPr>
            <a:r>
              <a:rPr lang="en-US" sz="1800" b="1" kern="100" dirty="0">
                <a:solidFill>
                  <a:schemeClr val="tx1">
                    <a:alpha val="85000"/>
                  </a:schemeClr>
                </a:solidFill>
                <a:ea typeface="Calibri" panose="020F0502020204030204" pitchFamily="34" charset="0"/>
                <a:cs typeface="Times New Roman" panose="02020603050405020304" pitchFamily="18" charset="0"/>
              </a:rPr>
              <a:t>Invest in a platform engineered to:</a:t>
            </a:r>
          </a:p>
          <a:p>
            <a:pPr algn="l">
              <a:lnSpc>
                <a:spcPct val="100000"/>
              </a:lnSpc>
              <a:spcBef>
                <a:spcPts val="0"/>
              </a:spcBef>
            </a:pPr>
            <a:endParaRPr lang="en-US" sz="400" kern="100" dirty="0">
              <a:ea typeface="Calibri" panose="020F0502020204030204" pitchFamily="34" charset="0"/>
              <a:cs typeface="Times New Roman" panose="02020603050405020304" pitchFamily="18" charset="0"/>
            </a:endParaRPr>
          </a:p>
          <a:p>
            <a:pPr marL="560070" lvl="1" indent="-285750">
              <a:spcBef>
                <a:spcPts val="0"/>
              </a:spcBef>
              <a:buFont typeface="Wingdings" panose="05000000000000000000" pitchFamily="2" charset="2"/>
              <a:buChar char="§"/>
            </a:pPr>
            <a:r>
              <a:rPr lang="en-US" sz="1400" b="0" dirty="0"/>
              <a:t>Anchor capital in </a:t>
            </a:r>
            <a:r>
              <a:rPr lang="en-US" sz="1400" b="1" dirty="0">
                <a:solidFill>
                  <a:schemeClr val="tx1">
                    <a:alpha val="85000"/>
                  </a:schemeClr>
                </a:solidFill>
              </a:rPr>
              <a:t>Tier-1 metals reserve </a:t>
            </a:r>
            <a:r>
              <a:rPr lang="en-US" sz="1400" b="0" dirty="0"/>
              <a:t>outside the banking system</a:t>
            </a:r>
          </a:p>
          <a:p>
            <a:pPr marL="560070" lvl="1" indent="-285750">
              <a:spcBef>
                <a:spcPts val="0"/>
              </a:spcBef>
              <a:buFont typeface="Wingdings" panose="05000000000000000000" pitchFamily="2" charset="2"/>
              <a:buChar char="§"/>
            </a:pPr>
            <a:r>
              <a:rPr lang="en-US" sz="1400" b="0" dirty="0"/>
              <a:t>Convert volatility &amp; stagnation into </a:t>
            </a:r>
            <a:r>
              <a:rPr lang="en-US" sz="1400" b="1" dirty="0"/>
              <a:t>recurring yield</a:t>
            </a:r>
            <a:r>
              <a:rPr lang="en-US" sz="1400" dirty="0"/>
              <a:t> </a:t>
            </a:r>
            <a:r>
              <a:rPr lang="en-US" sz="1400" b="0" dirty="0"/>
              <a:t>via internal options desk</a:t>
            </a:r>
          </a:p>
          <a:p>
            <a:pPr marL="560070" lvl="1" indent="-285750">
              <a:spcBef>
                <a:spcPts val="0"/>
              </a:spcBef>
              <a:buFont typeface="Wingdings" panose="05000000000000000000" pitchFamily="2" charset="2"/>
              <a:buChar char="§"/>
            </a:pPr>
            <a:r>
              <a:rPr lang="en-US" sz="1400" b="0" dirty="0"/>
              <a:t>Acquire distressed credit, CRE, and real assets at </a:t>
            </a:r>
            <a:r>
              <a:rPr lang="en-US" sz="1400" b="1" dirty="0"/>
              <a:t>forced-seller pricing</a:t>
            </a:r>
            <a:endParaRPr lang="en-US" sz="1400" dirty="0"/>
          </a:p>
          <a:p>
            <a:pPr marL="560070" lvl="1" indent="-285750">
              <a:spcBef>
                <a:spcPts val="0"/>
              </a:spcBef>
              <a:buFont typeface="Wingdings" panose="05000000000000000000" pitchFamily="2" charset="2"/>
              <a:buChar char="§"/>
            </a:pPr>
            <a:r>
              <a:rPr lang="en-US" sz="1400" b="0" dirty="0"/>
              <a:t>Transform broken projects into </a:t>
            </a:r>
            <a:r>
              <a:rPr lang="en-US" sz="1400" b="1" dirty="0"/>
              <a:t>cash-flowing, institutional-grade assets</a:t>
            </a:r>
            <a:endParaRPr lang="en-US" sz="1400" dirty="0"/>
          </a:p>
          <a:p>
            <a:pPr marL="560070" lvl="1" indent="-285750">
              <a:spcBef>
                <a:spcPts val="0"/>
              </a:spcBef>
              <a:buFont typeface="Wingdings" panose="05000000000000000000" pitchFamily="2" charset="2"/>
              <a:buChar char="§"/>
            </a:pPr>
            <a:r>
              <a:rPr lang="en-US" sz="1400" b="0" dirty="0"/>
              <a:t>Build a </a:t>
            </a:r>
            <a:r>
              <a:rPr lang="en-US" sz="1400" b="1" dirty="0">
                <a:solidFill>
                  <a:schemeClr val="tx1">
                    <a:alpha val="85000"/>
                  </a:schemeClr>
                </a:solidFill>
              </a:rPr>
              <a:t>sovereign-capable reserve platform </a:t>
            </a:r>
            <a:r>
              <a:rPr lang="en-US" sz="1400" b="0" dirty="0"/>
              <a:t>that can operate across regimes</a:t>
            </a:r>
          </a:p>
          <a:p>
            <a:pPr marR="0" lvl="0" algn="l">
              <a:lnSpc>
                <a:spcPct val="100000"/>
              </a:lnSpc>
              <a:spcBef>
                <a:spcPts val="0"/>
              </a:spcBef>
              <a:buSzPts val="1000"/>
              <a:tabLst>
                <a:tab pos="457200" algn="l"/>
              </a:tabLst>
            </a:pPr>
            <a:r>
              <a:rPr lang="en-US" sz="1400" kern="100" dirty="0">
                <a:solidFill>
                  <a:schemeClr val="tx2"/>
                </a:solidFill>
                <a:ea typeface="Calibri" panose="020F0502020204030204" pitchFamily="34" charset="0"/>
                <a:cs typeface="Times New Roman" panose="02020603050405020304" pitchFamily="18" charset="0"/>
              </a:rPr>
              <a:t> </a:t>
            </a:r>
          </a:p>
          <a:p>
            <a:pPr marR="0" lvl="0" algn="l">
              <a:lnSpc>
                <a:spcPct val="100000"/>
              </a:lnSpc>
              <a:spcBef>
                <a:spcPts val="0"/>
              </a:spcBef>
              <a:buSzPts val="1000"/>
              <a:tabLst>
                <a:tab pos="457200" algn="l"/>
              </a:tabLst>
            </a:pPr>
            <a:endParaRPr lang="en-US" sz="1400" kern="100" dirty="0">
              <a:solidFill>
                <a:schemeClr val="tx2"/>
              </a:solidFill>
              <a:ea typeface="Calibri" panose="020F0502020204030204" pitchFamily="34" charset="0"/>
              <a:cs typeface="Times New Roman" panose="02020603050405020304" pitchFamily="18" charset="0"/>
            </a:endParaRPr>
          </a:p>
          <a:p>
            <a:pPr marR="0" lvl="0" algn="l">
              <a:lnSpc>
                <a:spcPct val="100000"/>
              </a:lnSpc>
              <a:spcBef>
                <a:spcPts val="0"/>
              </a:spcBef>
              <a:buSzPts val="1000"/>
              <a:tabLst>
                <a:tab pos="457200" algn="l"/>
              </a:tabLst>
            </a:pPr>
            <a:endParaRPr lang="en-US" sz="1400" kern="100" dirty="0">
              <a:solidFill>
                <a:schemeClr val="tx2"/>
              </a:solidFill>
              <a:ea typeface="Calibri" panose="020F0502020204030204" pitchFamily="34" charset="0"/>
              <a:cs typeface="Times New Roman" panose="02020603050405020304" pitchFamily="18" charset="0"/>
            </a:endParaRPr>
          </a:p>
          <a:p>
            <a:pPr algn="l">
              <a:lnSpc>
                <a:spcPct val="100000"/>
              </a:lnSpc>
              <a:spcBef>
                <a:spcPts val="0"/>
              </a:spcBef>
            </a:pPr>
            <a:r>
              <a:rPr lang="en-US" sz="1800" b="1" dirty="0">
                <a:solidFill>
                  <a:schemeClr val="tx1">
                    <a:alpha val="85000"/>
                  </a:schemeClr>
                </a:solidFill>
              </a:rPr>
              <a:t>Participation is by invitation only and restricted to: </a:t>
            </a:r>
            <a:endParaRPr lang="en-US" sz="1800" b="1" kern="100" dirty="0">
              <a:solidFill>
                <a:schemeClr val="tx1">
                  <a:alpha val="85000"/>
                </a:schemeClr>
              </a:solidFill>
              <a:ea typeface="Calibri" panose="020F0502020204030204" pitchFamily="34" charset="0"/>
              <a:cs typeface="Times New Roman" panose="02020603050405020304" pitchFamily="18" charset="0"/>
            </a:endParaRPr>
          </a:p>
          <a:p>
            <a:pPr marL="617220" lvl="1" indent="-342900">
              <a:spcBef>
                <a:spcPts val="0"/>
              </a:spcBef>
              <a:buSzPts val="1000"/>
              <a:buFont typeface="Wingdings" panose="05000000000000000000" pitchFamily="2" charset="2"/>
              <a:buChar char="§"/>
              <a:tabLst>
                <a:tab pos="457200" algn="l"/>
              </a:tabLst>
            </a:pPr>
            <a:r>
              <a:rPr lang="en-US" sz="1400" b="0" dirty="0">
                <a:solidFill>
                  <a:schemeClr val="tx2"/>
                </a:solidFill>
              </a:rPr>
              <a:t>Ultra-high-net-worth families </a:t>
            </a:r>
          </a:p>
          <a:p>
            <a:pPr marL="617220" lvl="1" indent="-342900">
              <a:spcBef>
                <a:spcPts val="0"/>
              </a:spcBef>
              <a:buSzPts val="1000"/>
              <a:buFont typeface="Wingdings" panose="05000000000000000000" pitchFamily="2" charset="2"/>
              <a:buChar char="§"/>
              <a:tabLst>
                <a:tab pos="457200" algn="l"/>
              </a:tabLst>
            </a:pPr>
            <a:r>
              <a:rPr lang="en-US" sz="1400" b="0" dirty="0">
                <a:solidFill>
                  <a:schemeClr val="tx2"/>
                </a:solidFill>
              </a:rPr>
              <a:t>Sovereign-minded allocators</a:t>
            </a:r>
          </a:p>
          <a:p>
            <a:pPr marL="617220" lvl="1" indent="-342900">
              <a:spcBef>
                <a:spcPts val="0"/>
              </a:spcBef>
              <a:buSzPts val="1000"/>
              <a:buFont typeface="Wingdings" panose="05000000000000000000" pitchFamily="2" charset="2"/>
              <a:buChar char="§"/>
              <a:tabLst>
                <a:tab pos="457200" algn="l"/>
              </a:tabLst>
            </a:pPr>
            <a:r>
              <a:rPr lang="en-US" sz="1400" b="0" dirty="0">
                <a:solidFill>
                  <a:schemeClr val="tx2"/>
                </a:solidFill>
              </a:rPr>
              <a:t>Strategic private-capital partners</a:t>
            </a:r>
            <a:endParaRPr lang="en-US" sz="1400" b="0" kern="100" dirty="0">
              <a:solidFill>
                <a:schemeClr val="tx2"/>
              </a:solidFill>
              <a:ea typeface="Calibri" panose="020F0502020204030204" pitchFamily="34" charset="0"/>
              <a:cs typeface="Times New Roman" panose="02020603050405020304" pitchFamily="18" charset="0"/>
            </a:endParaRPr>
          </a:p>
          <a:p>
            <a:pPr algn="l">
              <a:lnSpc>
                <a:spcPct val="100000"/>
              </a:lnSpc>
              <a:spcBef>
                <a:spcPts val="0"/>
              </a:spcBef>
            </a:pPr>
            <a:endParaRPr lang="en-US" sz="1400" b="1" kern="100" dirty="0">
              <a:ea typeface="Calibri" panose="020F0502020204030204" pitchFamily="34" charset="0"/>
              <a:cs typeface="Times New Roman" panose="02020603050405020304" pitchFamily="18" charset="0"/>
            </a:endParaRPr>
          </a:p>
          <a:p>
            <a:pPr algn="l">
              <a:lnSpc>
                <a:spcPct val="100000"/>
              </a:lnSpc>
              <a:spcBef>
                <a:spcPts val="0"/>
              </a:spcBef>
            </a:pPr>
            <a:endParaRPr lang="en-US" sz="1400" b="1" kern="100" dirty="0">
              <a:ea typeface="Calibri" panose="020F0502020204030204" pitchFamily="34" charset="0"/>
              <a:cs typeface="Times New Roman" panose="02020603050405020304" pitchFamily="18" charset="0"/>
            </a:endParaRPr>
          </a:p>
          <a:p>
            <a:pPr algn="l">
              <a:lnSpc>
                <a:spcPct val="100000"/>
              </a:lnSpc>
              <a:spcBef>
                <a:spcPts val="0"/>
              </a:spcBef>
            </a:pPr>
            <a:endParaRPr lang="en-US" sz="1400" b="1" kern="100" dirty="0">
              <a:ea typeface="Calibri" panose="020F0502020204030204" pitchFamily="34" charset="0"/>
              <a:cs typeface="Times New Roman" panose="02020603050405020304" pitchFamily="18" charset="0"/>
            </a:endParaRPr>
          </a:p>
          <a:p>
            <a:pPr algn="l">
              <a:lnSpc>
                <a:spcPct val="100000"/>
              </a:lnSpc>
              <a:spcBef>
                <a:spcPts val="0"/>
              </a:spcBef>
            </a:pPr>
            <a:endParaRPr lang="en-US" sz="1400" b="1" kern="100" dirty="0">
              <a:ea typeface="Calibri" panose="020F0502020204030204" pitchFamily="34" charset="0"/>
              <a:cs typeface="Times New Roman" panose="02020603050405020304" pitchFamily="18" charset="0"/>
            </a:endParaRPr>
          </a:p>
          <a:p>
            <a:pPr algn="l">
              <a:lnSpc>
                <a:spcPct val="100000"/>
              </a:lnSpc>
              <a:spcBef>
                <a:spcPts val="0"/>
              </a:spcBef>
            </a:pPr>
            <a:endParaRPr lang="en-US" sz="1400" b="1" dirty="0"/>
          </a:p>
          <a:p>
            <a:pPr algn="l">
              <a:lnSpc>
                <a:spcPct val="100000"/>
              </a:lnSpc>
              <a:spcBef>
                <a:spcPts val="0"/>
              </a:spcBef>
            </a:pPr>
            <a:endParaRPr lang="en-US" sz="1400" b="1" dirty="0"/>
          </a:p>
          <a:p>
            <a:pPr algn="l">
              <a:lnSpc>
                <a:spcPct val="100000"/>
              </a:lnSpc>
              <a:spcBef>
                <a:spcPts val="0"/>
              </a:spcBef>
            </a:pPr>
            <a:endParaRPr lang="en-US" sz="1400" b="1" dirty="0"/>
          </a:p>
          <a:p>
            <a:pPr algn="l">
              <a:lnSpc>
                <a:spcPct val="100000"/>
              </a:lnSpc>
              <a:spcBef>
                <a:spcPts val="0"/>
              </a:spcBef>
            </a:pPr>
            <a:endParaRPr lang="en-US" sz="1400" b="1" dirty="0"/>
          </a:p>
          <a:p>
            <a:pPr algn="l">
              <a:lnSpc>
                <a:spcPct val="100000"/>
              </a:lnSpc>
              <a:spcBef>
                <a:spcPts val="0"/>
              </a:spcBef>
            </a:pPr>
            <a:endParaRPr lang="en-US" sz="1400" b="1" dirty="0"/>
          </a:p>
          <a:p>
            <a:pPr algn="l">
              <a:lnSpc>
                <a:spcPct val="100000"/>
              </a:lnSpc>
              <a:spcBef>
                <a:spcPts val="0"/>
              </a:spcBef>
            </a:pPr>
            <a:endParaRPr lang="en-US" sz="1400" b="1" dirty="0"/>
          </a:p>
          <a:p>
            <a:pPr algn="l">
              <a:lnSpc>
                <a:spcPct val="100000"/>
              </a:lnSpc>
              <a:spcBef>
                <a:spcPts val="0"/>
              </a:spcBef>
            </a:pPr>
            <a:endParaRPr lang="en-US" sz="400" b="1" dirty="0"/>
          </a:p>
        </p:txBody>
      </p:sp>
      <p:sp>
        <p:nvSpPr>
          <p:cNvPr id="43" name="Slide Number Placeholder 42">
            <a:extLst>
              <a:ext uri="{FF2B5EF4-FFF2-40B4-BE49-F238E27FC236}">
                <a16:creationId xmlns:a16="http://schemas.microsoft.com/office/drawing/2014/main" id="{E8C18F94-915C-935A-6275-BDAA2A17D7B5}"/>
              </a:ext>
            </a:extLst>
          </p:cNvPr>
          <p:cNvSpPr>
            <a:spLocks noGrp="1"/>
          </p:cNvSpPr>
          <p:nvPr>
            <p:ph type="sldNum" sz="quarter" idx="12"/>
          </p:nvPr>
        </p:nvSpPr>
        <p:spPr>
          <a:xfrm>
            <a:off x="11925933" y="6401173"/>
            <a:ext cx="1414733" cy="365125"/>
          </a:xfrm>
        </p:spPr>
        <p:txBody>
          <a:bodyPr/>
          <a:lstStyle/>
          <a:p>
            <a:fld id="{AE208ADF-3ADD-483D-A721-14E3EEE2C135}" type="slidenum">
              <a:rPr lang="en-US" smtClean="0"/>
              <a:pPr/>
              <a:t>21</a:t>
            </a:fld>
            <a:endParaRPr lang="en-US" dirty="0"/>
          </a:p>
        </p:txBody>
      </p:sp>
      <p:sp>
        <p:nvSpPr>
          <p:cNvPr id="9" name="TextBox 8">
            <a:extLst>
              <a:ext uri="{FF2B5EF4-FFF2-40B4-BE49-F238E27FC236}">
                <a16:creationId xmlns:a16="http://schemas.microsoft.com/office/drawing/2014/main" id="{F96B40B3-170C-876E-38C5-1306B420DE94}"/>
              </a:ext>
            </a:extLst>
          </p:cNvPr>
          <p:cNvSpPr txBox="1"/>
          <p:nvPr/>
        </p:nvSpPr>
        <p:spPr>
          <a:xfrm>
            <a:off x="11844338" y="6468319"/>
            <a:ext cx="347662" cy="230832"/>
          </a:xfrm>
          <a:prstGeom prst="rect">
            <a:avLst/>
          </a:prstGeom>
          <a:noFill/>
        </p:spPr>
        <p:txBody>
          <a:bodyPr wrap="square">
            <a:spAutoFit/>
          </a:bodyPr>
          <a:lstStyle/>
          <a:p>
            <a:fld id="{AE208ADF-3ADD-483D-A721-14E3EEE2C135}" type="slidenum">
              <a:rPr lang="en-US" sz="900" b="1" smtClean="0">
                <a:solidFill>
                  <a:schemeClr val="tx2"/>
                </a:solidFill>
              </a:rPr>
              <a:pPr/>
              <a:t>21</a:t>
            </a:fld>
            <a:endParaRPr lang="en-US" sz="900" b="1" dirty="0">
              <a:solidFill>
                <a:schemeClr val="tx2"/>
              </a:solidFill>
            </a:endParaRPr>
          </a:p>
        </p:txBody>
      </p:sp>
      <p:sp>
        <p:nvSpPr>
          <p:cNvPr id="13" name="Rectangle 12">
            <a:extLst>
              <a:ext uri="{FF2B5EF4-FFF2-40B4-BE49-F238E27FC236}">
                <a16:creationId xmlns:a16="http://schemas.microsoft.com/office/drawing/2014/main" id="{162387C9-0CB9-AC1F-7478-E89BA760E114}"/>
              </a:ext>
            </a:extLst>
          </p:cNvPr>
          <p:cNvSpPr/>
          <p:nvPr/>
        </p:nvSpPr>
        <p:spPr>
          <a:xfrm>
            <a:off x="7828940" y="0"/>
            <a:ext cx="4363059" cy="6858000"/>
          </a:xfrm>
          <a:prstGeom prst="rect">
            <a:avLst/>
          </a:prstGeom>
          <a:solidFill>
            <a:srgbClr val="081B19">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6505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extLst>
              <a:ext uri="{BEBA8EAE-BF5A-486C-A8C5-ECC9F3942E4B}">
                <a14:imgProps xmlns:a14="http://schemas.microsoft.com/office/drawing/2010/main">
                  <a14:imgLayer r:embed="rId3">
                    <a14:imgEffect>
                      <a14:brightnessContrast bright="10000" contrast="10000"/>
                    </a14:imgEffect>
                  </a14:imgLayer>
                </a14:imgProps>
              </a:ext>
            </a:extLst>
          </a:blip>
          <a:srcRect/>
          <a:stretch>
            <a:fillRect t="-9000" b="-9000"/>
          </a:stretch>
        </a:blipFill>
        <a:effectLst/>
      </p:bgPr>
    </p:bg>
    <p:spTree>
      <p:nvGrpSpPr>
        <p:cNvPr id="1" name="">
          <a:extLst>
            <a:ext uri="{FF2B5EF4-FFF2-40B4-BE49-F238E27FC236}">
              <a16:creationId xmlns:a16="http://schemas.microsoft.com/office/drawing/2014/main" id="{679931FE-4CAA-C412-13F3-4193884A80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9CC138-D6A8-EBBA-7F97-2793A050943F}"/>
              </a:ext>
            </a:extLst>
          </p:cNvPr>
          <p:cNvSpPr>
            <a:spLocks noGrp="1"/>
          </p:cNvSpPr>
          <p:nvPr>
            <p:ph type="title"/>
          </p:nvPr>
        </p:nvSpPr>
        <p:spPr>
          <a:xfrm>
            <a:off x="-60385" y="-90861"/>
            <a:ext cx="4675517" cy="365126"/>
          </a:xfrm>
        </p:spPr>
        <p:txBody>
          <a:bodyPr>
            <a:noAutofit/>
          </a:bodyPr>
          <a:lstStyle/>
          <a:p>
            <a:pPr algn="l"/>
            <a:r>
              <a:rPr lang="en-US" sz="1000" spc="50" dirty="0"/>
              <a:t>PRIVATE SOVEREIGN CAPITAL RESERVE | BY INVITATION ONLY</a:t>
            </a:r>
          </a:p>
        </p:txBody>
      </p:sp>
      <p:sp>
        <p:nvSpPr>
          <p:cNvPr id="43" name="Slide Number Placeholder 42">
            <a:extLst>
              <a:ext uri="{FF2B5EF4-FFF2-40B4-BE49-F238E27FC236}">
                <a16:creationId xmlns:a16="http://schemas.microsoft.com/office/drawing/2014/main" id="{E8FDEB42-0E8B-B7B9-D43C-CC06D0884F2E}"/>
              </a:ext>
            </a:extLst>
          </p:cNvPr>
          <p:cNvSpPr>
            <a:spLocks noGrp="1"/>
          </p:cNvSpPr>
          <p:nvPr>
            <p:ph type="sldNum" sz="quarter" idx="12"/>
          </p:nvPr>
        </p:nvSpPr>
        <p:spPr>
          <a:xfrm>
            <a:off x="11925933" y="6401173"/>
            <a:ext cx="1414733" cy="365125"/>
          </a:xfrm>
        </p:spPr>
        <p:txBody>
          <a:bodyPr/>
          <a:lstStyle/>
          <a:p>
            <a:fld id="{AE208ADF-3ADD-483D-A721-14E3EEE2C135}" type="slidenum">
              <a:rPr lang="en-US" smtClean="0"/>
              <a:pPr/>
              <a:t>22</a:t>
            </a:fld>
            <a:endParaRPr lang="en-US" dirty="0"/>
          </a:p>
        </p:txBody>
      </p:sp>
      <p:sp>
        <p:nvSpPr>
          <p:cNvPr id="5" name="TextBox 4">
            <a:extLst>
              <a:ext uri="{FF2B5EF4-FFF2-40B4-BE49-F238E27FC236}">
                <a16:creationId xmlns:a16="http://schemas.microsoft.com/office/drawing/2014/main" id="{79E3A832-F5CF-4609-E569-3D95390651E6}"/>
              </a:ext>
            </a:extLst>
          </p:cNvPr>
          <p:cNvSpPr txBox="1"/>
          <p:nvPr/>
        </p:nvSpPr>
        <p:spPr>
          <a:xfrm>
            <a:off x="1214728" y="2452861"/>
            <a:ext cx="9244012" cy="1384995"/>
          </a:xfrm>
          <a:prstGeom prst="rect">
            <a:avLst/>
          </a:prstGeom>
          <a:noFill/>
        </p:spPr>
        <p:txBody>
          <a:bodyPr wrap="square">
            <a:spAutoFit/>
          </a:bodyPr>
          <a:lstStyle/>
          <a:p>
            <a:pPr algn="l">
              <a:lnSpc>
                <a:spcPct val="100000"/>
              </a:lnSpc>
              <a:spcBef>
                <a:spcPts val="0"/>
              </a:spcBef>
            </a:pPr>
            <a:r>
              <a:rPr lang="en-US" sz="4000" kern="100" spc="50" dirty="0">
                <a:solidFill>
                  <a:srgbClr val="E6DFD5"/>
                </a:solidFill>
                <a:ea typeface="Calibri" panose="020F0502020204030204" pitchFamily="34" charset="0"/>
                <a:cs typeface="Times New Roman" panose="02020603050405020304" pitchFamily="18" charset="0"/>
              </a:rPr>
              <a:t>“</a:t>
            </a:r>
            <a:r>
              <a:rPr lang="en-US" sz="4000" i="1" kern="100" spc="50" dirty="0">
                <a:solidFill>
                  <a:srgbClr val="E6DFD5"/>
                </a:solidFill>
                <a:ea typeface="Calibri" panose="020F0502020204030204" pitchFamily="34" charset="0"/>
                <a:cs typeface="Times New Roman" panose="02020603050405020304" pitchFamily="18" charset="0"/>
              </a:rPr>
              <a:t>The Most Resilient Private-Capital </a:t>
            </a:r>
            <a:r>
              <a:rPr lang="en-US" sz="4000" b="1" i="1" kern="100" spc="70" dirty="0">
                <a:solidFill>
                  <a:srgbClr val="E6DFD5"/>
                </a:solidFill>
                <a:ea typeface="Calibri" panose="020F0502020204030204" pitchFamily="34" charset="0"/>
                <a:cs typeface="Times New Roman" panose="02020603050405020304" pitchFamily="18" charset="0"/>
              </a:rPr>
              <a:t>F</a:t>
            </a:r>
            <a:r>
              <a:rPr lang="en-US" sz="4200" b="1" i="1" kern="100" spc="70" dirty="0">
                <a:solidFill>
                  <a:srgbClr val="E6DFD5"/>
                </a:solidFill>
                <a:ea typeface="Calibri" panose="020F0502020204030204" pitchFamily="34" charset="0"/>
                <a:cs typeface="Times New Roman" panose="02020603050405020304" pitchFamily="18" charset="0"/>
              </a:rPr>
              <a:t>ortress</a:t>
            </a:r>
            <a:r>
              <a:rPr lang="en-US" sz="4000" b="1" i="1" kern="100" spc="50" dirty="0">
                <a:solidFill>
                  <a:srgbClr val="E6DFD5"/>
                </a:solidFill>
                <a:ea typeface="Calibri" panose="020F0502020204030204" pitchFamily="34" charset="0"/>
                <a:cs typeface="Times New Roman" panose="02020603050405020304" pitchFamily="18" charset="0"/>
              </a:rPr>
              <a:t> </a:t>
            </a:r>
            <a:r>
              <a:rPr lang="en-US" sz="4000" i="1" kern="100" spc="50" dirty="0">
                <a:solidFill>
                  <a:srgbClr val="E6DFD5"/>
                </a:solidFill>
                <a:ea typeface="Calibri" panose="020F0502020204030204" pitchFamily="34" charset="0"/>
                <a:cs typeface="Times New Roman" panose="02020603050405020304" pitchFamily="18" charset="0"/>
              </a:rPr>
              <a:t>of This Generation.”</a:t>
            </a:r>
          </a:p>
        </p:txBody>
      </p:sp>
      <p:sp>
        <p:nvSpPr>
          <p:cNvPr id="7" name="TextBox 6">
            <a:extLst>
              <a:ext uri="{FF2B5EF4-FFF2-40B4-BE49-F238E27FC236}">
                <a16:creationId xmlns:a16="http://schemas.microsoft.com/office/drawing/2014/main" id="{82F6F857-84A7-A47D-85AA-2E99F5FBA28C}"/>
              </a:ext>
            </a:extLst>
          </p:cNvPr>
          <p:cNvSpPr txBox="1"/>
          <p:nvPr/>
        </p:nvSpPr>
        <p:spPr>
          <a:xfrm>
            <a:off x="-423559" y="6016452"/>
            <a:ext cx="6977062" cy="769441"/>
          </a:xfrm>
          <a:prstGeom prst="rect">
            <a:avLst/>
          </a:prstGeom>
          <a:noFill/>
        </p:spPr>
        <p:txBody>
          <a:bodyPr wrap="square">
            <a:spAutoFit/>
          </a:bodyPr>
          <a:lstStyle/>
          <a:p>
            <a:pPr>
              <a:lnSpc>
                <a:spcPct val="100000"/>
              </a:lnSpc>
              <a:spcBef>
                <a:spcPts val="0"/>
              </a:spcBef>
            </a:pPr>
            <a:r>
              <a:rPr lang="en-US" sz="1600" b="1" dirty="0">
                <a:solidFill>
                  <a:schemeClr val="accent5">
                    <a:lumMod val="40000"/>
                    <a:lumOff val="60000"/>
                    <a:alpha val="84000"/>
                  </a:schemeClr>
                </a:solidFill>
              </a:rPr>
              <a:t>          </a:t>
            </a:r>
            <a:r>
              <a:rPr lang="en-US" sz="1400" b="1" dirty="0">
                <a:solidFill>
                  <a:schemeClr val="accent3">
                    <a:alpha val="84000"/>
                  </a:schemeClr>
                </a:solidFill>
              </a:rPr>
              <a:t>Private access inquiry:</a:t>
            </a:r>
          </a:p>
          <a:p>
            <a:pPr lvl="1">
              <a:lnSpc>
                <a:spcPct val="100000"/>
              </a:lnSpc>
              <a:spcBef>
                <a:spcPts val="0"/>
              </a:spcBef>
            </a:pPr>
            <a:r>
              <a:rPr lang="en-US" sz="1400" dirty="0">
                <a:solidFill>
                  <a:schemeClr val="accent3">
                    <a:alpha val="84000"/>
                  </a:schemeClr>
                </a:solidFill>
              </a:rPr>
              <a:t>Eagle Feather Capital Partners    </a:t>
            </a:r>
          </a:p>
          <a:p>
            <a:pPr lvl="1"/>
            <a:r>
              <a:rPr lang="en-US" sz="1400" dirty="0">
                <a:solidFill>
                  <a:schemeClr val="accent3">
                    <a:alpha val="84000"/>
                  </a:schemeClr>
                </a:solidFill>
              </a:rPr>
              <a:t>Info@eaglefeather.us</a:t>
            </a:r>
          </a:p>
        </p:txBody>
      </p:sp>
      <p:sp>
        <p:nvSpPr>
          <p:cNvPr id="9" name="TextBox 8">
            <a:extLst>
              <a:ext uri="{FF2B5EF4-FFF2-40B4-BE49-F238E27FC236}">
                <a16:creationId xmlns:a16="http://schemas.microsoft.com/office/drawing/2014/main" id="{2C7C28AC-2AB8-8FBD-4FD0-64DA56C67439}"/>
              </a:ext>
            </a:extLst>
          </p:cNvPr>
          <p:cNvSpPr txBox="1"/>
          <p:nvPr/>
        </p:nvSpPr>
        <p:spPr>
          <a:xfrm>
            <a:off x="11844338" y="6535466"/>
            <a:ext cx="347662" cy="230832"/>
          </a:xfrm>
          <a:prstGeom prst="rect">
            <a:avLst/>
          </a:prstGeom>
          <a:noFill/>
        </p:spPr>
        <p:txBody>
          <a:bodyPr wrap="square">
            <a:spAutoFit/>
          </a:bodyPr>
          <a:lstStyle/>
          <a:p>
            <a:fld id="{AE208ADF-3ADD-483D-A721-14E3EEE2C135}" type="slidenum">
              <a:rPr lang="en-US" sz="900" b="1" smtClean="0">
                <a:solidFill>
                  <a:schemeClr val="tx2"/>
                </a:solidFill>
              </a:rPr>
              <a:pPr/>
              <a:t>22</a:t>
            </a:fld>
            <a:endParaRPr lang="en-US" sz="900" b="1" dirty="0">
              <a:solidFill>
                <a:schemeClr val="tx2"/>
              </a:solidFill>
            </a:endParaRPr>
          </a:p>
        </p:txBody>
      </p:sp>
    </p:spTree>
    <p:extLst>
      <p:ext uri="{BB962C8B-B14F-4D97-AF65-F5344CB8AC3E}">
        <p14:creationId xmlns:p14="http://schemas.microsoft.com/office/powerpoint/2010/main" val="2235356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B54E3C-306E-4FC5-A69F-6423F774DAB8}"/>
              </a:ext>
            </a:extLst>
          </p:cNvPr>
          <p:cNvSpPr>
            <a:spLocks noGrp="1"/>
          </p:cNvSpPr>
          <p:nvPr>
            <p:ph idx="1"/>
          </p:nvPr>
        </p:nvSpPr>
        <p:spPr>
          <a:xfrm>
            <a:off x="3054533" y="2622359"/>
            <a:ext cx="6827174" cy="2982604"/>
          </a:xfrm>
        </p:spPr>
        <p:txBody>
          <a:bodyPr>
            <a:noAutofit/>
          </a:bodyPr>
          <a:lstStyle/>
          <a:p>
            <a:pPr marL="285750" indent="-285750">
              <a:lnSpc>
                <a:spcPct val="100000"/>
              </a:lnSpc>
              <a:spcBef>
                <a:spcPts val="600"/>
              </a:spcBef>
              <a:buFont typeface="Wingdings" panose="05000000000000000000" pitchFamily="2" charset="2"/>
              <a:buChar char="§"/>
            </a:pPr>
            <a:r>
              <a:rPr lang="en-US" sz="1600" dirty="0"/>
              <a:t>Metals-Anchored, Multi-Engine Capital </a:t>
            </a:r>
            <a:r>
              <a:rPr lang="en-US" sz="1600" dirty="0">
                <a:solidFill>
                  <a:schemeClr val="tx1">
                    <a:alpha val="75000"/>
                  </a:schemeClr>
                </a:solidFill>
              </a:rPr>
              <a:t>Architecture</a:t>
            </a:r>
          </a:p>
          <a:p>
            <a:pPr marL="285750" indent="-285750">
              <a:lnSpc>
                <a:spcPct val="100000"/>
              </a:lnSpc>
              <a:spcBef>
                <a:spcPts val="600"/>
              </a:spcBef>
              <a:buFont typeface="Wingdings" panose="05000000000000000000" pitchFamily="2" charset="2"/>
              <a:buChar char="§"/>
            </a:pPr>
            <a:r>
              <a:rPr lang="en-US" sz="1600" dirty="0"/>
              <a:t>A Perfect Storm of </a:t>
            </a:r>
            <a:r>
              <a:rPr lang="en-US" sz="1600" i="1" dirty="0">
                <a:solidFill>
                  <a:schemeClr val="tx1">
                    <a:alpha val="85000"/>
                  </a:schemeClr>
                </a:solidFill>
              </a:rPr>
              <a:t>Disequilibrium</a:t>
            </a:r>
          </a:p>
          <a:p>
            <a:pPr marL="285750" indent="-285750">
              <a:lnSpc>
                <a:spcPct val="100000"/>
              </a:lnSpc>
              <a:spcBef>
                <a:spcPts val="600"/>
              </a:spcBef>
              <a:buFont typeface="Wingdings" panose="05000000000000000000" pitchFamily="2" charset="2"/>
              <a:buChar char="§"/>
            </a:pPr>
            <a:r>
              <a:rPr lang="en-US" sz="1600" b="1" dirty="0">
                <a:solidFill>
                  <a:schemeClr val="tx1">
                    <a:alpha val="85000"/>
                  </a:schemeClr>
                </a:solidFill>
              </a:rPr>
              <a:t>MACRO REALITY:</a:t>
            </a:r>
            <a:r>
              <a:rPr lang="en-US" sz="1600" b="1" dirty="0"/>
              <a:t> </a:t>
            </a:r>
            <a:r>
              <a:rPr lang="en-US" sz="1600" dirty="0"/>
              <a:t>The Coming Credit </a:t>
            </a:r>
            <a:r>
              <a:rPr lang="en-US" sz="1600" i="1" dirty="0"/>
              <a:t>Cascade</a:t>
            </a:r>
          </a:p>
          <a:p>
            <a:pPr marL="285750" indent="-285750">
              <a:lnSpc>
                <a:spcPct val="100000"/>
              </a:lnSpc>
              <a:spcBef>
                <a:spcPts val="600"/>
              </a:spcBef>
              <a:buFont typeface="Wingdings" panose="05000000000000000000" pitchFamily="2" charset="2"/>
              <a:buChar char="§"/>
            </a:pPr>
            <a:r>
              <a:rPr lang="en-US" sz="1600" dirty="0">
                <a:solidFill>
                  <a:schemeClr val="tx1">
                    <a:alpha val="85000"/>
                  </a:schemeClr>
                </a:solidFill>
              </a:rPr>
              <a:t>Historical Precedent: </a:t>
            </a:r>
            <a:r>
              <a:rPr lang="en-US" sz="1600" dirty="0"/>
              <a:t>The RTC Era Playbook</a:t>
            </a:r>
          </a:p>
          <a:p>
            <a:pPr marL="285750" indent="-285750">
              <a:lnSpc>
                <a:spcPct val="100000"/>
              </a:lnSpc>
              <a:spcBef>
                <a:spcPts val="600"/>
              </a:spcBef>
              <a:buFont typeface="Wingdings" panose="05000000000000000000" pitchFamily="2" charset="2"/>
              <a:buChar char="§"/>
            </a:pPr>
            <a:r>
              <a:rPr lang="en-US" sz="1600" dirty="0">
                <a:solidFill>
                  <a:schemeClr val="accent5">
                    <a:lumMod val="40000"/>
                    <a:lumOff val="60000"/>
                    <a:alpha val="85000"/>
                  </a:schemeClr>
                </a:solidFill>
              </a:rPr>
              <a:t>Why This Opportunity Is </a:t>
            </a:r>
            <a:r>
              <a:rPr lang="en-US" sz="1600" dirty="0">
                <a:solidFill>
                  <a:schemeClr val="tx1">
                    <a:alpha val="85000"/>
                  </a:schemeClr>
                </a:solidFill>
              </a:rPr>
              <a:t>Larger Than RTC</a:t>
            </a:r>
          </a:p>
          <a:p>
            <a:pPr marL="285750" indent="-285750">
              <a:lnSpc>
                <a:spcPct val="100000"/>
              </a:lnSpc>
              <a:spcBef>
                <a:spcPts val="600"/>
              </a:spcBef>
              <a:buFont typeface="Wingdings" panose="05000000000000000000" pitchFamily="2" charset="2"/>
              <a:buChar char="§"/>
            </a:pPr>
            <a:r>
              <a:rPr lang="en-US" sz="1600" dirty="0"/>
              <a:t>Eagle Feather Capital Partners: </a:t>
            </a:r>
            <a:r>
              <a:rPr lang="en-US" sz="1600" b="1" spc="130" dirty="0">
                <a:solidFill>
                  <a:schemeClr val="tx1">
                    <a:alpha val="75000"/>
                  </a:schemeClr>
                </a:solidFill>
              </a:rPr>
              <a:t>The Program</a:t>
            </a:r>
          </a:p>
          <a:p>
            <a:pPr marL="285750" indent="-285750">
              <a:lnSpc>
                <a:spcPct val="100000"/>
              </a:lnSpc>
              <a:spcBef>
                <a:spcPts val="600"/>
              </a:spcBef>
              <a:buFont typeface="Wingdings" panose="05000000000000000000" pitchFamily="2" charset="2"/>
              <a:buChar char="§"/>
            </a:pPr>
            <a:r>
              <a:rPr lang="en-US" sz="1600" b="1" dirty="0">
                <a:solidFill>
                  <a:schemeClr val="tx1">
                    <a:alpha val="85000"/>
                  </a:schemeClr>
                </a:solidFill>
              </a:rPr>
              <a:t>Precious Metals-Backed Collateral Engine</a:t>
            </a:r>
          </a:p>
          <a:p>
            <a:pPr marL="285750" indent="-285750">
              <a:lnSpc>
                <a:spcPct val="100000"/>
              </a:lnSpc>
              <a:spcBef>
                <a:spcPts val="600"/>
              </a:spcBef>
              <a:buFont typeface="Wingdings" panose="05000000000000000000" pitchFamily="2" charset="2"/>
              <a:buChar char="§"/>
            </a:pPr>
            <a:r>
              <a:rPr lang="en-US" sz="1600" b="1" spc="40" dirty="0">
                <a:solidFill>
                  <a:schemeClr val="tx1">
                    <a:alpha val="85000"/>
                  </a:schemeClr>
                </a:solidFill>
              </a:rPr>
              <a:t>Credit Acquisition Edge </a:t>
            </a:r>
            <a:r>
              <a:rPr lang="en-US" sz="1400" b="1" i="1" dirty="0"/>
              <a:t>(Control Without Competition)</a:t>
            </a:r>
            <a:endParaRPr lang="en-US" sz="1400" b="1" dirty="0">
              <a:solidFill>
                <a:schemeClr val="tx1">
                  <a:alpha val="85000"/>
                </a:schemeClr>
              </a:solidFill>
            </a:endParaRPr>
          </a:p>
          <a:p>
            <a:pPr marL="285750" indent="-285750">
              <a:lnSpc>
                <a:spcPct val="100000"/>
              </a:lnSpc>
              <a:spcBef>
                <a:spcPts val="600"/>
              </a:spcBef>
              <a:buFont typeface="Wingdings" panose="05000000000000000000" pitchFamily="2" charset="2"/>
              <a:buChar char="§"/>
            </a:pPr>
            <a:r>
              <a:rPr lang="en-US" sz="1600" dirty="0">
                <a:solidFill>
                  <a:schemeClr val="tx1">
                    <a:alpha val="85000"/>
                  </a:schemeClr>
                </a:solidFill>
              </a:rPr>
              <a:t>Real Asset Transformation</a:t>
            </a:r>
          </a:p>
          <a:p>
            <a:pPr marL="285750" indent="-285750">
              <a:lnSpc>
                <a:spcPct val="100000"/>
              </a:lnSpc>
              <a:spcBef>
                <a:spcPts val="600"/>
              </a:spcBef>
              <a:buFont typeface="Wingdings" panose="05000000000000000000" pitchFamily="2" charset="2"/>
              <a:buChar char="§"/>
            </a:pPr>
            <a:r>
              <a:rPr lang="en-US" sz="1600" b="1" dirty="0">
                <a:solidFill>
                  <a:schemeClr val="tx1">
                    <a:alpha val="85000"/>
                  </a:schemeClr>
                </a:solidFill>
              </a:rPr>
              <a:t>Internal Options &amp; Futures Desk </a:t>
            </a:r>
            <a:r>
              <a:rPr lang="en-US" sz="1400" i="1" dirty="0"/>
              <a:t>(18–24% Volatility Harvesting</a:t>
            </a:r>
            <a:r>
              <a:rPr lang="en-US" sz="1400" dirty="0"/>
              <a:t>)</a:t>
            </a:r>
          </a:p>
          <a:p>
            <a:pPr marL="285750" indent="-285750">
              <a:lnSpc>
                <a:spcPct val="100000"/>
              </a:lnSpc>
              <a:spcBef>
                <a:spcPts val="600"/>
              </a:spcBef>
              <a:buFont typeface="Wingdings" panose="05000000000000000000" pitchFamily="2" charset="2"/>
              <a:buChar char="§"/>
            </a:pPr>
            <a:r>
              <a:rPr lang="en-US" sz="1600" dirty="0"/>
              <a:t>Operating Business Acquisitions</a:t>
            </a:r>
          </a:p>
          <a:p>
            <a:pPr marL="285750" indent="-285750">
              <a:lnSpc>
                <a:spcPct val="100000"/>
              </a:lnSpc>
              <a:spcBef>
                <a:spcPts val="600"/>
              </a:spcBef>
              <a:buFont typeface="Wingdings" panose="05000000000000000000" pitchFamily="2" charset="2"/>
              <a:buChar char="§"/>
            </a:pPr>
            <a:r>
              <a:rPr lang="en-US" sz="1600" b="1" dirty="0"/>
              <a:t>Operational </a:t>
            </a:r>
            <a:r>
              <a:rPr lang="en-US" sz="1600" dirty="0">
                <a:solidFill>
                  <a:schemeClr val="tx1"/>
                </a:solidFill>
              </a:rPr>
              <a:t>Alpha</a:t>
            </a:r>
          </a:p>
          <a:p>
            <a:pPr marL="285750" indent="-285750">
              <a:lnSpc>
                <a:spcPct val="100000"/>
              </a:lnSpc>
              <a:spcBef>
                <a:spcPts val="600"/>
              </a:spcBef>
              <a:buFont typeface="Wingdings" panose="05000000000000000000" pitchFamily="2" charset="2"/>
              <a:buChar char="§"/>
            </a:pPr>
            <a:r>
              <a:rPr lang="en-US" sz="1600" b="1" dirty="0">
                <a:solidFill>
                  <a:schemeClr val="tx1">
                    <a:alpha val="75000"/>
                  </a:schemeClr>
                </a:solidFill>
              </a:rPr>
              <a:t>Structural Edge: </a:t>
            </a:r>
            <a:r>
              <a:rPr lang="en-US" sz="1600" dirty="0"/>
              <a:t>Global Mobility </a:t>
            </a:r>
            <a:r>
              <a:rPr lang="en-US" sz="1600" dirty="0">
                <a:solidFill>
                  <a:schemeClr val="tx1">
                    <a:alpha val="85000"/>
                  </a:schemeClr>
                </a:solidFill>
              </a:rPr>
              <a:t>&amp;</a:t>
            </a:r>
            <a:r>
              <a:rPr lang="en-US" sz="1600" dirty="0"/>
              <a:t> Series-Level Authority</a:t>
            </a:r>
          </a:p>
          <a:p>
            <a:pPr marL="285750" indent="-285750">
              <a:lnSpc>
                <a:spcPct val="100000"/>
              </a:lnSpc>
              <a:spcBef>
                <a:spcPts val="600"/>
              </a:spcBef>
              <a:buFont typeface="Wingdings" panose="05000000000000000000" pitchFamily="2" charset="2"/>
              <a:buChar char="§"/>
            </a:pPr>
            <a:r>
              <a:rPr lang="en-US" sz="1600" dirty="0"/>
              <a:t>What We Are </a:t>
            </a:r>
            <a:r>
              <a:rPr lang="en-US" sz="1600" b="1" dirty="0">
                <a:solidFill>
                  <a:schemeClr val="tx1">
                    <a:alpha val="75000"/>
                  </a:schemeClr>
                </a:solidFill>
              </a:rPr>
              <a:t>Built</a:t>
            </a:r>
            <a:r>
              <a:rPr lang="en-US" sz="1600" dirty="0"/>
              <a:t> to Do</a:t>
            </a:r>
          </a:p>
          <a:p>
            <a:pPr marL="285750" indent="-285750">
              <a:lnSpc>
                <a:spcPct val="100000"/>
              </a:lnSpc>
              <a:spcBef>
                <a:spcPts val="600"/>
              </a:spcBef>
              <a:buFont typeface="Wingdings" panose="05000000000000000000" pitchFamily="2" charset="2"/>
              <a:buChar char="§"/>
            </a:pPr>
            <a:r>
              <a:rPr lang="en-US" sz="1600" dirty="0"/>
              <a:t>The </a:t>
            </a:r>
            <a:r>
              <a:rPr lang="en-US" sz="1600" b="1" dirty="0"/>
              <a:t>Outcome</a:t>
            </a:r>
          </a:p>
          <a:p>
            <a:pPr marL="285750" indent="-285750">
              <a:lnSpc>
                <a:spcPct val="100000"/>
              </a:lnSpc>
              <a:spcBef>
                <a:spcPts val="600"/>
              </a:spcBef>
              <a:buFont typeface="Wingdings" panose="05000000000000000000" pitchFamily="2" charset="2"/>
              <a:buChar char="§"/>
            </a:pPr>
            <a:r>
              <a:rPr lang="en-US" sz="1600" dirty="0">
                <a:solidFill>
                  <a:schemeClr val="tx2"/>
                </a:solidFill>
                <a:ea typeface="Calibri" panose="020F0502020204030204" pitchFamily="34" charset="0"/>
                <a:cs typeface="Times New Roman" panose="02020603050405020304" pitchFamily="18" charset="0"/>
              </a:rPr>
              <a:t>Capital Protection: </a:t>
            </a:r>
            <a:r>
              <a:rPr lang="en-US" sz="1600" i="1" dirty="0">
                <a:ea typeface="Calibri" panose="020F0502020204030204" pitchFamily="34" charset="0"/>
                <a:cs typeface="Times New Roman" panose="02020603050405020304" pitchFamily="18" charset="0"/>
              </a:rPr>
              <a:t>Engineered, </a:t>
            </a:r>
            <a:r>
              <a:rPr lang="en-US" sz="1600" dirty="0">
                <a:solidFill>
                  <a:schemeClr val="tx1">
                    <a:alpha val="85000"/>
                  </a:schemeClr>
                </a:solidFill>
                <a:ea typeface="Calibri" panose="020F0502020204030204" pitchFamily="34" charset="0"/>
                <a:cs typeface="Times New Roman" panose="02020603050405020304" pitchFamily="18" charset="0"/>
              </a:rPr>
              <a:t>Not Assumed</a:t>
            </a:r>
            <a:endParaRPr lang="en-US" sz="1600" b="1" dirty="0">
              <a:solidFill>
                <a:schemeClr val="tx1">
                  <a:alpha val="85000"/>
                </a:schemeClr>
              </a:solidFill>
            </a:endParaRPr>
          </a:p>
          <a:p>
            <a:pPr marL="285750" indent="-285750">
              <a:lnSpc>
                <a:spcPct val="100000"/>
              </a:lnSpc>
              <a:spcBef>
                <a:spcPts val="600"/>
              </a:spcBef>
              <a:buFont typeface="Wingdings" panose="05000000000000000000" pitchFamily="2" charset="2"/>
              <a:buChar char="§"/>
            </a:pPr>
            <a:r>
              <a:rPr lang="en-US" sz="1600" b="1" dirty="0"/>
              <a:t>MISSION </a:t>
            </a:r>
            <a:r>
              <a:rPr lang="en-US" sz="1600" b="1" dirty="0">
                <a:solidFill>
                  <a:schemeClr val="tx1">
                    <a:alpha val="85000"/>
                  </a:schemeClr>
                </a:solidFill>
              </a:rPr>
              <a:t>&amp;</a:t>
            </a:r>
            <a:r>
              <a:rPr lang="en-US" sz="1600" b="1" dirty="0"/>
              <a:t> PHILOSOPHY</a:t>
            </a:r>
          </a:p>
          <a:p>
            <a:pPr marL="285750" indent="-285750">
              <a:lnSpc>
                <a:spcPct val="100000"/>
              </a:lnSpc>
              <a:spcBef>
                <a:spcPts val="600"/>
              </a:spcBef>
              <a:buFont typeface="Wingdings" panose="05000000000000000000" pitchFamily="2" charset="2"/>
              <a:buChar char="§"/>
            </a:pPr>
            <a:r>
              <a:rPr lang="en-US" sz="1600" kern="100" dirty="0">
                <a:solidFill>
                  <a:schemeClr val="tx2"/>
                </a:solidFill>
                <a:ea typeface="Calibri" panose="020F0502020204030204" pitchFamily="34" charset="0"/>
                <a:cs typeface="Times New Roman" panose="02020603050405020304" pitchFamily="18" charset="0"/>
              </a:rPr>
              <a:t>Built for </a:t>
            </a:r>
            <a:r>
              <a:rPr lang="en-US" sz="1600" kern="100" dirty="0">
                <a:solidFill>
                  <a:schemeClr val="tx1"/>
                </a:solidFill>
                <a:ea typeface="Calibri" panose="020F0502020204030204" pitchFamily="34" charset="0"/>
                <a:cs typeface="Times New Roman" panose="02020603050405020304" pitchFamily="18" charset="0"/>
              </a:rPr>
              <a:t>One</a:t>
            </a:r>
            <a:r>
              <a:rPr lang="en-US" sz="1600" kern="100" dirty="0">
                <a:solidFill>
                  <a:schemeClr val="tx2"/>
                </a:solidFill>
                <a:ea typeface="Calibri" panose="020F0502020204030204" pitchFamily="34" charset="0"/>
                <a:cs typeface="Times New Roman" panose="02020603050405020304" pitchFamily="18" charset="0"/>
              </a:rPr>
              <a:t> Purpose </a:t>
            </a:r>
          </a:p>
          <a:p>
            <a:pPr marL="285750" indent="-285750">
              <a:lnSpc>
                <a:spcPct val="100000"/>
              </a:lnSpc>
              <a:spcBef>
                <a:spcPts val="600"/>
              </a:spcBef>
              <a:buFont typeface="Wingdings" panose="05000000000000000000" pitchFamily="2" charset="2"/>
              <a:buChar char="§"/>
            </a:pPr>
            <a:r>
              <a:rPr lang="en-US" sz="1600" dirty="0"/>
              <a:t>Team</a:t>
            </a:r>
          </a:p>
          <a:p>
            <a:pPr marL="285750" indent="-285750">
              <a:lnSpc>
                <a:spcPct val="100000"/>
              </a:lnSpc>
              <a:spcBef>
                <a:spcPts val="600"/>
              </a:spcBef>
              <a:buFont typeface="Wingdings" panose="05000000000000000000" pitchFamily="2" charset="2"/>
              <a:buChar char="§"/>
            </a:pPr>
            <a:r>
              <a:rPr lang="en-US" sz="1600" b="1" i="1" kern="100" dirty="0">
                <a:ea typeface="Calibri" panose="020F0502020204030204" pitchFamily="34" charset="0"/>
                <a:cs typeface="Times New Roman" panose="02020603050405020304" pitchFamily="18" charset="0"/>
              </a:rPr>
              <a:t>The Most Resilient Private-Capital Fortress of Our Generation</a:t>
            </a:r>
            <a:endParaRPr lang="en-US" sz="1600" i="1" dirty="0"/>
          </a:p>
          <a:p>
            <a:pPr marL="285750" indent="-285750">
              <a:lnSpc>
                <a:spcPct val="100000"/>
              </a:lnSpc>
              <a:spcBef>
                <a:spcPts val="600"/>
              </a:spcBef>
              <a:buFont typeface="Wingdings" panose="05000000000000000000" pitchFamily="2" charset="2"/>
              <a:buChar char="§"/>
            </a:pPr>
            <a:endParaRPr lang="en-US" sz="1600" b="1" dirty="0">
              <a:solidFill>
                <a:schemeClr val="tx1">
                  <a:alpha val="85000"/>
                </a:schemeClr>
              </a:solidFill>
            </a:endParaRPr>
          </a:p>
          <a:p>
            <a:pPr marL="285750" indent="-285750">
              <a:lnSpc>
                <a:spcPct val="100000"/>
              </a:lnSpc>
              <a:spcBef>
                <a:spcPts val="600"/>
              </a:spcBef>
              <a:buFont typeface="Wingdings" panose="05000000000000000000" pitchFamily="2" charset="2"/>
              <a:buChar char="§"/>
            </a:pPr>
            <a:endParaRPr lang="en-US" sz="1600" dirty="0">
              <a:solidFill>
                <a:schemeClr val="tx1">
                  <a:alpha val="85000"/>
                </a:schemeClr>
              </a:solidFill>
            </a:endParaRPr>
          </a:p>
          <a:p>
            <a:pPr marL="285750" indent="-285750">
              <a:lnSpc>
                <a:spcPct val="100000"/>
              </a:lnSpc>
              <a:spcBef>
                <a:spcPts val="600"/>
              </a:spcBef>
              <a:buFont typeface="Wingdings" panose="05000000000000000000" pitchFamily="2" charset="2"/>
              <a:buChar char="§"/>
            </a:pPr>
            <a:endParaRPr lang="en-US" sz="1600" dirty="0">
              <a:solidFill>
                <a:schemeClr val="tx1">
                  <a:alpha val="75000"/>
                </a:schemeClr>
              </a:solidFill>
            </a:endParaRPr>
          </a:p>
          <a:p>
            <a:pPr marL="285750" indent="-285750">
              <a:lnSpc>
                <a:spcPct val="100000"/>
              </a:lnSpc>
              <a:spcBef>
                <a:spcPts val="600"/>
              </a:spcBef>
              <a:buFont typeface="Wingdings" panose="05000000000000000000" pitchFamily="2" charset="2"/>
              <a:buChar char="§"/>
            </a:pPr>
            <a:endParaRPr lang="en-US" sz="1600" b="1" dirty="0">
              <a:solidFill>
                <a:schemeClr val="tx1">
                  <a:alpha val="85000"/>
                </a:schemeClr>
              </a:solidFill>
            </a:endParaRPr>
          </a:p>
        </p:txBody>
      </p:sp>
      <p:pic>
        <p:nvPicPr>
          <p:cNvPr id="9" name="Picture Placeholder 8" descr="Close up picture of tree rings">
            <a:extLst>
              <a:ext uri="{FF2B5EF4-FFF2-40B4-BE49-F238E27FC236}">
                <a16:creationId xmlns:a16="http://schemas.microsoft.com/office/drawing/2014/main" id="{072D25A5-89BE-44C4-B28D-DA5455752AA2}"/>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258793" y="4604189"/>
            <a:ext cx="2606040" cy="2001549"/>
          </a:xfrm>
        </p:spPr>
      </p:pic>
      <p:pic>
        <p:nvPicPr>
          <p:cNvPr id="11" name="Picture Placeholder 10" descr="A close up of a green tree branch with a baby pine cone">
            <a:extLst>
              <a:ext uri="{FF2B5EF4-FFF2-40B4-BE49-F238E27FC236}">
                <a16:creationId xmlns:a16="http://schemas.microsoft.com/office/drawing/2014/main" id="{29ECE34D-620F-4312-BB89-40BCDBDB2503}"/>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9422882" y="136525"/>
            <a:ext cx="2606040" cy="2075688"/>
          </a:xfrm>
        </p:spPr>
      </p:pic>
      <p:pic>
        <p:nvPicPr>
          <p:cNvPr id="13" name="Picture Placeholder 12" descr="A close-up of tree bark">
            <a:extLst>
              <a:ext uri="{FF2B5EF4-FFF2-40B4-BE49-F238E27FC236}">
                <a16:creationId xmlns:a16="http://schemas.microsoft.com/office/drawing/2014/main" id="{5C2E09F6-794D-4CBA-A9C6-4460C18FC393}"/>
              </a:ext>
            </a:extLst>
          </p:cNvPr>
          <p:cNvPicPr>
            <a:picLocks noGrp="1" noChangeAspect="1"/>
          </p:cNvPicPr>
          <p:nvPr>
            <p:ph type="pic" sz="quarter" idx="16"/>
          </p:nvPr>
        </p:nvPicPr>
        <p:blipFill rotWithShape="1">
          <a:blip r:embed="rId5" cstate="screen">
            <a:extLst>
              <a:ext uri="{28A0092B-C50C-407E-A947-70E740481C1C}">
                <a14:useLocalDpi xmlns:a14="http://schemas.microsoft.com/office/drawing/2010/main" val="0"/>
              </a:ext>
            </a:extLst>
          </a:blip>
          <a:srcRect/>
          <a:stretch/>
        </p:blipFill>
        <p:spPr>
          <a:xfrm>
            <a:off x="9422882" y="2366738"/>
            <a:ext cx="2606040" cy="2075688"/>
          </a:xfrm>
        </p:spPr>
      </p:pic>
      <p:pic>
        <p:nvPicPr>
          <p:cNvPr id="15" name="Picture Placeholder 14" descr="A close up of a green tree branch">
            <a:extLst>
              <a:ext uri="{FF2B5EF4-FFF2-40B4-BE49-F238E27FC236}">
                <a16:creationId xmlns:a16="http://schemas.microsoft.com/office/drawing/2014/main" id="{4A4FF327-FD26-47EF-A265-02A0BB3793C5}"/>
              </a:ext>
            </a:extLst>
          </p:cNvPr>
          <p:cNvPicPr>
            <a:picLocks noGrp="1" noChangeAspect="1"/>
          </p:cNvPicPr>
          <p:nvPr>
            <p:ph type="pic" sz="quarter" idx="14"/>
          </p:nvPr>
        </p:nvPicPr>
        <p:blipFill rotWithShape="1">
          <a:blip r:embed="rId6" cstate="screen">
            <a:extLst>
              <a:ext uri="{28A0092B-C50C-407E-A947-70E740481C1C}">
                <a14:useLocalDpi xmlns:a14="http://schemas.microsoft.com/office/drawing/2010/main" val="0"/>
              </a:ext>
            </a:extLst>
          </a:blip>
          <a:srcRect/>
          <a:stretch/>
        </p:blipFill>
        <p:spPr>
          <a:xfrm>
            <a:off x="9422882" y="4604189"/>
            <a:ext cx="2606040" cy="2075688"/>
          </a:xfrm>
        </p:spPr>
      </p:pic>
      <p:sp>
        <p:nvSpPr>
          <p:cNvPr id="76" name="Slide Number Placeholder 75">
            <a:extLst>
              <a:ext uri="{FF2B5EF4-FFF2-40B4-BE49-F238E27FC236}">
                <a16:creationId xmlns:a16="http://schemas.microsoft.com/office/drawing/2014/main" id="{4FCE912F-09D6-4C14-A807-126C32B03BB1}"/>
              </a:ext>
            </a:extLst>
          </p:cNvPr>
          <p:cNvSpPr>
            <a:spLocks noGrp="1"/>
          </p:cNvSpPr>
          <p:nvPr>
            <p:ph type="sldNum" sz="quarter" idx="4"/>
          </p:nvPr>
        </p:nvSpPr>
        <p:spPr>
          <a:xfrm>
            <a:off x="10518474" y="6356350"/>
            <a:ext cx="1414733" cy="365125"/>
          </a:xfrm>
        </p:spPr>
        <p:txBody>
          <a:bodyPr/>
          <a:lstStyle/>
          <a:p>
            <a:fld id="{AE208ADF-3ADD-483D-A721-14E3EEE2C135}" type="slidenum">
              <a:rPr lang="en-US" smtClean="0"/>
              <a:pPr/>
              <a:t>3</a:t>
            </a:fld>
            <a:endParaRPr lang="en-US" dirty="0"/>
          </a:p>
        </p:txBody>
      </p:sp>
      <p:sp>
        <p:nvSpPr>
          <p:cNvPr id="5" name="TextBox 4">
            <a:extLst>
              <a:ext uri="{FF2B5EF4-FFF2-40B4-BE49-F238E27FC236}">
                <a16:creationId xmlns:a16="http://schemas.microsoft.com/office/drawing/2014/main" id="{67EA9315-0631-70D6-D282-0F9738FAF0EC}"/>
              </a:ext>
            </a:extLst>
          </p:cNvPr>
          <p:cNvSpPr txBox="1"/>
          <p:nvPr/>
        </p:nvSpPr>
        <p:spPr>
          <a:xfrm>
            <a:off x="403769" y="1591338"/>
            <a:ext cx="2555914" cy="1241750"/>
          </a:xfrm>
          <a:prstGeom prst="rect">
            <a:avLst/>
          </a:prstGeom>
          <a:noFill/>
        </p:spPr>
        <p:txBody>
          <a:bodyPr wrap="square">
            <a:spAutoFit/>
          </a:bodyPr>
          <a:lstStyle/>
          <a:p>
            <a:pPr>
              <a:lnSpc>
                <a:spcPct val="150000"/>
              </a:lnSpc>
              <a:spcBef>
                <a:spcPts val="0"/>
              </a:spcBef>
            </a:pPr>
            <a:r>
              <a:rPr lang="en-US" sz="2600" spc="110" dirty="0"/>
              <a:t>STRATEGIC</a:t>
            </a:r>
          </a:p>
          <a:p>
            <a:pPr>
              <a:lnSpc>
                <a:spcPct val="150000"/>
              </a:lnSpc>
              <a:spcBef>
                <a:spcPts val="0"/>
              </a:spcBef>
            </a:pPr>
            <a:r>
              <a:rPr lang="en-US" sz="2600" spc="110" dirty="0"/>
              <a:t>FRAMEWORK</a:t>
            </a:r>
          </a:p>
        </p:txBody>
      </p:sp>
    </p:spTree>
    <p:extLst>
      <p:ext uri="{BB962C8B-B14F-4D97-AF65-F5344CB8AC3E}">
        <p14:creationId xmlns:p14="http://schemas.microsoft.com/office/powerpoint/2010/main" val="4227660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E8949B-D38F-6FE8-2AC2-FBE8AA384A01}"/>
              </a:ext>
            </a:extLst>
          </p:cNvPr>
          <p:cNvSpPr/>
          <p:nvPr/>
        </p:nvSpPr>
        <p:spPr>
          <a:xfrm>
            <a:off x="0" y="-29269"/>
            <a:ext cx="12191999" cy="6887269"/>
          </a:xfrm>
          <a:prstGeom prst="rect">
            <a:avLst/>
          </a:prstGeom>
          <a:blipFill dpi="0" rotWithShape="1">
            <a:blip r:embed="rId2">
              <a:alphaModFix amt="83000"/>
              <a:extLst>
                <a:ext uri="{96DAC541-7B7A-43D3-8B79-37D633B846F1}">
                  <asvg:svgBlip xmlns:asvg="http://schemas.microsoft.com/office/drawing/2016/SVG/main" r:embed="rId3"/>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green and gold cylinder with a circle around it&#10;&#10;AI-generated content may be incorrect.">
            <a:extLst>
              <a:ext uri="{FF2B5EF4-FFF2-40B4-BE49-F238E27FC236}">
                <a16:creationId xmlns:a16="http://schemas.microsoft.com/office/drawing/2014/main" id="{FDAF99A4-4723-8B17-F82A-DB7ABEE8BE5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7000"/>
                    </a14:imgEffect>
                    <a14:imgEffect>
                      <a14:brightnessContrast contrast="-19000"/>
                    </a14:imgEffect>
                  </a14:imgLayer>
                </a14:imgProps>
              </a:ext>
            </a:extLst>
          </a:blip>
          <a:stretch>
            <a:fillRect/>
          </a:stretch>
        </p:blipFill>
        <p:spPr>
          <a:xfrm>
            <a:off x="8569570" y="1916779"/>
            <a:ext cx="2602365" cy="2443684"/>
          </a:xfrm>
          <a:prstGeom prst="rect">
            <a:avLst/>
          </a:prstGeom>
          <a:effectLst>
            <a:outerShdw blurRad="50800" dist="50800" dir="5400000" algn="ctr" rotWithShape="0">
              <a:srgbClr val="0B1A17"/>
            </a:outerShdw>
            <a:softEdge rad="127000"/>
          </a:effectLst>
        </p:spPr>
      </p:pic>
      <p:sp>
        <p:nvSpPr>
          <p:cNvPr id="2" name="Title 1">
            <a:extLst>
              <a:ext uri="{FF2B5EF4-FFF2-40B4-BE49-F238E27FC236}">
                <a16:creationId xmlns:a16="http://schemas.microsoft.com/office/drawing/2014/main" id="{034302BA-0132-9051-B8EE-5E5B1E404EAD}"/>
              </a:ext>
            </a:extLst>
          </p:cNvPr>
          <p:cNvSpPr>
            <a:spLocks noGrp="1"/>
          </p:cNvSpPr>
          <p:nvPr>
            <p:ph type="title"/>
          </p:nvPr>
        </p:nvSpPr>
        <p:spPr>
          <a:xfrm>
            <a:off x="653987" y="-29269"/>
            <a:ext cx="11895908" cy="803754"/>
          </a:xfrm>
        </p:spPr>
        <p:txBody>
          <a:bodyPr>
            <a:normAutofit/>
          </a:bodyPr>
          <a:lstStyle/>
          <a:p>
            <a:r>
              <a:rPr lang="en-US" dirty="0"/>
              <a:t>Metals-Anchored, Multi-Engine Capital </a:t>
            </a:r>
            <a:r>
              <a:rPr lang="en-US" dirty="0">
                <a:solidFill>
                  <a:schemeClr val="tx1">
                    <a:alpha val="75000"/>
                  </a:schemeClr>
                </a:solidFill>
              </a:rPr>
              <a:t>Architecture</a:t>
            </a:r>
            <a:endParaRPr lang="en-US" dirty="0"/>
          </a:p>
        </p:txBody>
      </p:sp>
      <p:sp>
        <p:nvSpPr>
          <p:cNvPr id="3" name="Content Placeholder 2">
            <a:extLst>
              <a:ext uri="{FF2B5EF4-FFF2-40B4-BE49-F238E27FC236}">
                <a16:creationId xmlns:a16="http://schemas.microsoft.com/office/drawing/2014/main" id="{006F68C0-BFF1-40C3-5729-59228F785CDF}"/>
              </a:ext>
            </a:extLst>
          </p:cNvPr>
          <p:cNvSpPr>
            <a:spLocks noGrp="1"/>
          </p:cNvSpPr>
          <p:nvPr>
            <p:ph idx="1"/>
          </p:nvPr>
        </p:nvSpPr>
        <p:spPr>
          <a:xfrm>
            <a:off x="1565788" y="843579"/>
            <a:ext cx="7034843" cy="2585421"/>
          </a:xfrm>
        </p:spPr>
        <p:txBody>
          <a:bodyPr>
            <a:noAutofit/>
          </a:bodyPr>
          <a:lstStyle/>
          <a:p>
            <a:pPr>
              <a:lnSpc>
                <a:spcPct val="100000"/>
              </a:lnSpc>
              <a:spcBef>
                <a:spcPts val="0"/>
              </a:spcBef>
            </a:pPr>
            <a:r>
              <a:rPr lang="en-US" sz="1800" b="1" dirty="0">
                <a:solidFill>
                  <a:schemeClr val="tx1"/>
                </a:solidFill>
              </a:rPr>
              <a:t>1. Tier-1 Metals Reserve: </a:t>
            </a:r>
            <a:r>
              <a:rPr lang="en-US" sz="1800" b="1" i="1" dirty="0"/>
              <a:t>Hard Floor </a:t>
            </a:r>
            <a:r>
              <a:rPr lang="en-US" sz="1600" i="1" dirty="0">
                <a:solidFill>
                  <a:schemeClr val="tx2"/>
                </a:solidFill>
              </a:rPr>
              <a:t>(Non-Fiat, Appreciating)</a:t>
            </a:r>
            <a:endParaRPr lang="en-US" sz="700" i="1" dirty="0"/>
          </a:p>
          <a:p>
            <a:pPr marL="445770" lvl="1" indent="-171450">
              <a:lnSpc>
                <a:spcPct val="100000"/>
              </a:lnSpc>
              <a:spcBef>
                <a:spcPts val="0"/>
              </a:spcBef>
              <a:buSzPct val="90000"/>
              <a:buFont typeface="Wingdings" panose="05000000000000000000" pitchFamily="2" charset="2"/>
              <a:buChar char="§"/>
            </a:pPr>
            <a:r>
              <a:rPr lang="en-US" sz="1300" dirty="0"/>
              <a:t>LP capital is first converted into </a:t>
            </a:r>
            <a:r>
              <a:rPr lang="en-US" sz="1300" b="1" dirty="0">
                <a:solidFill>
                  <a:schemeClr val="tx1"/>
                </a:solidFill>
              </a:rPr>
              <a:t>LBMA/COMEX precious metals</a:t>
            </a:r>
          </a:p>
          <a:p>
            <a:pPr marL="445770" lvl="1" indent="-171450">
              <a:lnSpc>
                <a:spcPct val="100000"/>
              </a:lnSpc>
              <a:spcBef>
                <a:spcPts val="0"/>
              </a:spcBef>
              <a:buSzPct val="90000"/>
              <a:buFont typeface="Wingdings" panose="05000000000000000000" pitchFamily="2" charset="2"/>
              <a:buChar char="§"/>
            </a:pPr>
            <a:r>
              <a:rPr lang="en-US" sz="1300" dirty="0"/>
              <a:t>Allocated, non-rehypothecated private vault custody</a:t>
            </a:r>
          </a:p>
          <a:p>
            <a:pPr marL="445770" lvl="1" indent="-171450">
              <a:lnSpc>
                <a:spcPct val="100000"/>
              </a:lnSpc>
              <a:spcBef>
                <a:spcPts val="0"/>
              </a:spcBef>
              <a:buSzPct val="90000"/>
              <a:buFont typeface="Wingdings" panose="05000000000000000000" pitchFamily="2" charset="2"/>
              <a:buChar char="§"/>
            </a:pPr>
            <a:r>
              <a:rPr lang="en-US" sz="1300" dirty="0"/>
              <a:t>Insulates capital from bank failure, counterparty risk &amp; fiat debasement</a:t>
            </a:r>
          </a:p>
          <a:p>
            <a:pPr>
              <a:lnSpc>
                <a:spcPct val="100000"/>
              </a:lnSpc>
              <a:spcBef>
                <a:spcPts val="0"/>
              </a:spcBef>
            </a:pPr>
            <a:r>
              <a:rPr lang="en-US" sz="400" dirty="0"/>
              <a:t> </a:t>
            </a:r>
          </a:p>
          <a:p>
            <a:pPr>
              <a:lnSpc>
                <a:spcPct val="100000"/>
              </a:lnSpc>
              <a:spcBef>
                <a:spcPts val="0"/>
              </a:spcBef>
            </a:pPr>
            <a:endParaRPr lang="en-US" sz="300" dirty="0"/>
          </a:p>
          <a:p>
            <a:pPr>
              <a:lnSpc>
                <a:spcPct val="100000"/>
              </a:lnSpc>
              <a:spcBef>
                <a:spcPts val="0"/>
              </a:spcBef>
            </a:pPr>
            <a:endParaRPr lang="en-US" sz="400" dirty="0"/>
          </a:p>
          <a:p>
            <a:pPr>
              <a:lnSpc>
                <a:spcPct val="100000"/>
              </a:lnSpc>
              <a:spcBef>
                <a:spcPts val="0"/>
              </a:spcBef>
            </a:pPr>
            <a:r>
              <a:rPr lang="en-US" sz="1800" dirty="0">
                <a:solidFill>
                  <a:schemeClr val="tx1"/>
                </a:solidFill>
              </a:rPr>
              <a:t>2. </a:t>
            </a:r>
            <a:r>
              <a:rPr lang="en-US" sz="1800" b="1" dirty="0">
                <a:solidFill>
                  <a:schemeClr val="tx1"/>
                </a:solidFill>
              </a:rPr>
              <a:t>Collateral Monetization</a:t>
            </a:r>
            <a:r>
              <a:rPr lang="en-US" sz="1800" dirty="0">
                <a:solidFill>
                  <a:schemeClr val="tx1"/>
                </a:solidFill>
              </a:rPr>
              <a:t>: </a:t>
            </a:r>
            <a:r>
              <a:rPr lang="en-US" sz="1800" b="1" i="1" dirty="0"/>
              <a:t>Liquidity Without Liquidation</a:t>
            </a:r>
            <a:r>
              <a:rPr lang="en-US" sz="700" dirty="0"/>
              <a:t> </a:t>
            </a:r>
            <a:r>
              <a:rPr lang="en-US" sz="600" dirty="0"/>
              <a:t> </a:t>
            </a:r>
            <a:endParaRPr lang="en-US" sz="700" dirty="0"/>
          </a:p>
          <a:p>
            <a:pPr marL="445770" lvl="1" indent="-171450">
              <a:lnSpc>
                <a:spcPct val="100000"/>
              </a:lnSpc>
              <a:spcBef>
                <a:spcPts val="0"/>
              </a:spcBef>
              <a:buSzPct val="90000"/>
              <a:buFont typeface="Wingdings" panose="05000000000000000000" pitchFamily="2" charset="2"/>
              <a:buChar char="§"/>
            </a:pPr>
            <a:r>
              <a:rPr lang="en-US" sz="1300" dirty="0"/>
              <a:t>Metals pledged, </a:t>
            </a:r>
            <a:r>
              <a:rPr lang="en-US" sz="1300" b="1" i="1" dirty="0">
                <a:solidFill>
                  <a:schemeClr val="tx1">
                    <a:alpha val="85000"/>
                  </a:schemeClr>
                </a:solidFill>
              </a:rPr>
              <a:t>not sold</a:t>
            </a:r>
            <a:r>
              <a:rPr lang="en-US" sz="1300" dirty="0"/>
              <a:t>, via secured Bank guarantees / Letters of credit </a:t>
            </a:r>
          </a:p>
          <a:p>
            <a:pPr marL="445770" lvl="1" indent="-171450">
              <a:lnSpc>
                <a:spcPct val="100000"/>
              </a:lnSpc>
              <a:spcBef>
                <a:spcPts val="0"/>
              </a:spcBef>
              <a:buSzPct val="90000"/>
              <a:buFont typeface="Wingdings" panose="05000000000000000000" pitchFamily="2" charset="2"/>
              <a:buChar char="§"/>
            </a:pPr>
            <a:r>
              <a:rPr lang="en-US" sz="1300" dirty="0"/>
              <a:t>Unlocks </a:t>
            </a:r>
            <a:r>
              <a:rPr lang="en-US" sz="1300" dirty="0">
                <a:solidFill>
                  <a:schemeClr val="tx1">
                    <a:alpha val="85000"/>
                  </a:schemeClr>
                </a:solidFill>
              </a:rPr>
              <a:t>75-85% LTV </a:t>
            </a:r>
            <a:r>
              <a:rPr lang="en-US" sz="1300" dirty="0"/>
              <a:t>liquidity while preserving </a:t>
            </a:r>
            <a:r>
              <a:rPr lang="en-US" sz="1300" i="1" dirty="0">
                <a:solidFill>
                  <a:schemeClr val="tx1"/>
                </a:solidFill>
              </a:rPr>
              <a:t>appreciating metals </a:t>
            </a:r>
            <a:r>
              <a:rPr lang="en-US" sz="1300" dirty="0"/>
              <a:t> </a:t>
            </a:r>
          </a:p>
          <a:p>
            <a:pPr marL="445770" lvl="1" indent="-171450">
              <a:lnSpc>
                <a:spcPct val="100000"/>
              </a:lnSpc>
              <a:spcBef>
                <a:spcPts val="0"/>
              </a:spcBef>
              <a:buSzPct val="90000"/>
              <a:buFont typeface="Wingdings" panose="05000000000000000000" pitchFamily="2" charset="2"/>
              <a:buChar char="§"/>
            </a:pPr>
            <a:r>
              <a:rPr lang="en-US" sz="1300" dirty="0"/>
              <a:t>Converts a static reserve into a reusable credit base for distressed acquisitions</a:t>
            </a:r>
          </a:p>
          <a:p>
            <a:pPr>
              <a:lnSpc>
                <a:spcPct val="100000"/>
              </a:lnSpc>
              <a:spcBef>
                <a:spcPts val="0"/>
              </a:spcBef>
            </a:pPr>
            <a:endParaRPr lang="en-US" sz="400" dirty="0"/>
          </a:p>
          <a:p>
            <a:pPr>
              <a:lnSpc>
                <a:spcPct val="100000"/>
              </a:lnSpc>
              <a:spcBef>
                <a:spcPts val="0"/>
              </a:spcBef>
            </a:pPr>
            <a:endParaRPr lang="en-US" sz="400" dirty="0"/>
          </a:p>
          <a:p>
            <a:pPr>
              <a:lnSpc>
                <a:spcPct val="100000"/>
              </a:lnSpc>
              <a:spcBef>
                <a:spcPts val="0"/>
              </a:spcBef>
            </a:pPr>
            <a:r>
              <a:rPr lang="en-US" sz="1800" b="1" dirty="0">
                <a:solidFill>
                  <a:schemeClr val="tx1">
                    <a:alpha val="85000"/>
                  </a:schemeClr>
                </a:solidFill>
              </a:rPr>
              <a:t>3. Internal Options &amp; Futures Desk: </a:t>
            </a:r>
            <a:r>
              <a:rPr lang="en-US" sz="1800" b="1" i="1" dirty="0"/>
              <a:t>Engineered Yield</a:t>
            </a:r>
            <a:endParaRPr lang="en-US" sz="800" dirty="0"/>
          </a:p>
          <a:p>
            <a:pPr marL="445770" lvl="1" indent="-171450">
              <a:lnSpc>
                <a:spcPct val="100000"/>
              </a:lnSpc>
              <a:spcBef>
                <a:spcPts val="0"/>
              </a:spcBef>
              <a:buSzPct val="90000"/>
              <a:buFont typeface="Wingdings" panose="05000000000000000000" pitchFamily="2" charset="2"/>
              <a:buChar char="§"/>
            </a:pPr>
            <a:r>
              <a:rPr lang="en-US" sz="1300" dirty="0"/>
              <a:t>Delta-neutral, risk-bounded options &amp; futures strategies </a:t>
            </a:r>
          </a:p>
          <a:p>
            <a:pPr marL="445770" lvl="1" indent="-171450">
              <a:lnSpc>
                <a:spcPct val="100000"/>
              </a:lnSpc>
              <a:spcBef>
                <a:spcPts val="0"/>
              </a:spcBef>
              <a:buSzPct val="90000"/>
              <a:buFont typeface="Wingdings" panose="05000000000000000000" pitchFamily="2" charset="2"/>
              <a:buChar char="§"/>
            </a:pPr>
            <a:r>
              <a:rPr lang="en-US" sz="1300" dirty="0"/>
              <a:t>Volatility harvesting (theta), collars, controlled exposure</a:t>
            </a:r>
          </a:p>
          <a:p>
            <a:pPr marL="445770" lvl="1" indent="-171450">
              <a:lnSpc>
                <a:spcPct val="100000"/>
              </a:lnSpc>
              <a:spcBef>
                <a:spcPts val="0"/>
              </a:spcBef>
              <a:buSzPct val="90000"/>
              <a:buFont typeface="Wingdings" panose="05000000000000000000" pitchFamily="2" charset="2"/>
              <a:buChar char="§"/>
            </a:pPr>
            <a:r>
              <a:rPr lang="en-US" sz="1300" dirty="0"/>
              <a:t>Designed to generate </a:t>
            </a:r>
            <a:r>
              <a:rPr lang="en-US" sz="1300" b="1" dirty="0">
                <a:solidFill>
                  <a:schemeClr val="tx1">
                    <a:alpha val="85000"/>
                  </a:schemeClr>
                </a:solidFill>
              </a:rPr>
              <a:t>12-20%+</a:t>
            </a:r>
            <a:r>
              <a:rPr lang="en-US" sz="1300" dirty="0">
                <a:solidFill>
                  <a:schemeClr val="tx1">
                    <a:alpha val="85000"/>
                  </a:schemeClr>
                </a:solidFill>
              </a:rPr>
              <a:t> </a:t>
            </a:r>
            <a:r>
              <a:rPr lang="en-US" sz="1300" dirty="0"/>
              <a:t>annualized returns on </a:t>
            </a:r>
            <a:r>
              <a:rPr lang="en-US" sz="1300" b="1" dirty="0"/>
              <a:t>risk-bounded</a:t>
            </a:r>
            <a:r>
              <a:rPr lang="en-US" sz="1300" dirty="0"/>
              <a:t> capital</a:t>
            </a:r>
          </a:p>
          <a:p>
            <a:pPr>
              <a:lnSpc>
                <a:spcPct val="100000"/>
              </a:lnSpc>
              <a:spcBef>
                <a:spcPts val="0"/>
              </a:spcBef>
            </a:pPr>
            <a:endParaRPr lang="en-US" sz="600" dirty="0"/>
          </a:p>
          <a:p>
            <a:pPr>
              <a:lnSpc>
                <a:spcPct val="100000"/>
              </a:lnSpc>
              <a:spcBef>
                <a:spcPts val="0"/>
              </a:spcBef>
            </a:pPr>
            <a:r>
              <a:rPr lang="en-US" sz="1300" dirty="0"/>
              <a:t>This desk </a:t>
            </a:r>
            <a:r>
              <a:rPr lang="en-US" sz="1300" i="1" dirty="0">
                <a:solidFill>
                  <a:schemeClr val="tx1"/>
                </a:solidFill>
              </a:rPr>
              <a:t>alone</a:t>
            </a:r>
            <a:r>
              <a:rPr lang="en-US" sz="1300" dirty="0"/>
              <a:t> can carry fund returns in periods where </a:t>
            </a:r>
            <a:r>
              <a:rPr lang="en-US" sz="1300" i="1" dirty="0">
                <a:solidFill>
                  <a:schemeClr val="tx1"/>
                </a:solidFill>
              </a:rPr>
              <a:t>nothing else is deployable</a:t>
            </a:r>
          </a:p>
          <a:p>
            <a:pPr>
              <a:lnSpc>
                <a:spcPct val="100000"/>
              </a:lnSpc>
              <a:spcBef>
                <a:spcPts val="0"/>
              </a:spcBef>
            </a:pPr>
            <a:r>
              <a:rPr lang="en-US" sz="400" i="1" dirty="0">
                <a:solidFill>
                  <a:schemeClr val="tx1"/>
                </a:solidFill>
              </a:rPr>
              <a:t> </a:t>
            </a:r>
          </a:p>
          <a:p>
            <a:pPr>
              <a:lnSpc>
                <a:spcPct val="100000"/>
              </a:lnSpc>
              <a:spcBef>
                <a:spcPts val="0"/>
              </a:spcBef>
            </a:pPr>
            <a:endParaRPr lang="en-US" sz="400" i="1" dirty="0">
              <a:solidFill>
                <a:schemeClr val="tx1"/>
              </a:solidFill>
            </a:endParaRPr>
          </a:p>
          <a:p>
            <a:pPr>
              <a:lnSpc>
                <a:spcPct val="100000"/>
              </a:lnSpc>
              <a:spcBef>
                <a:spcPts val="0"/>
              </a:spcBef>
            </a:pPr>
            <a:r>
              <a:rPr lang="en-US" sz="400" i="1" dirty="0">
                <a:solidFill>
                  <a:schemeClr val="tx1"/>
                </a:solidFill>
              </a:rPr>
              <a:t> </a:t>
            </a:r>
            <a:br>
              <a:rPr lang="en-US" sz="1400" dirty="0"/>
            </a:br>
            <a:r>
              <a:rPr lang="en-US" sz="1800" dirty="0"/>
              <a:t> </a:t>
            </a:r>
            <a:r>
              <a:rPr lang="en-US" sz="1800" b="1" dirty="0">
                <a:solidFill>
                  <a:schemeClr val="tx1">
                    <a:alpha val="85000"/>
                  </a:schemeClr>
                </a:solidFill>
              </a:rPr>
              <a:t>4. Distressed Deployment Engines: </a:t>
            </a:r>
            <a:r>
              <a:rPr lang="en-US" sz="1800" b="1" i="1" dirty="0"/>
              <a:t>Asymmetric Upside</a:t>
            </a:r>
          </a:p>
          <a:p>
            <a:pPr>
              <a:lnSpc>
                <a:spcPct val="100000"/>
              </a:lnSpc>
              <a:spcBef>
                <a:spcPts val="0"/>
              </a:spcBef>
            </a:pPr>
            <a:r>
              <a:rPr lang="en-US" sz="200" b="1" dirty="0"/>
              <a:t> </a:t>
            </a:r>
            <a:r>
              <a:rPr lang="en-US" sz="600" b="1" dirty="0"/>
              <a:t> </a:t>
            </a:r>
            <a:br>
              <a:rPr lang="en-US" sz="1400" dirty="0"/>
            </a:br>
            <a:r>
              <a:rPr lang="en-US" sz="1300" b="1" dirty="0"/>
              <a:t>When</a:t>
            </a:r>
            <a:r>
              <a:rPr lang="en-US" sz="1300" dirty="0"/>
              <a:t>, and </a:t>
            </a:r>
            <a:r>
              <a:rPr lang="en-US" sz="1300" i="1" dirty="0"/>
              <a:t>only when</a:t>
            </a:r>
            <a:r>
              <a:rPr lang="en-US" sz="1300" dirty="0"/>
              <a:t>, conditions are decisively favorable </a:t>
            </a:r>
          </a:p>
          <a:p>
            <a:pPr>
              <a:lnSpc>
                <a:spcPct val="100000"/>
              </a:lnSpc>
              <a:spcBef>
                <a:spcPts val="0"/>
              </a:spcBef>
            </a:pPr>
            <a:endParaRPr lang="en-US" sz="400" dirty="0"/>
          </a:p>
          <a:p>
            <a:pPr marL="445770" lvl="1" indent="-171450">
              <a:lnSpc>
                <a:spcPct val="100000"/>
              </a:lnSpc>
              <a:spcBef>
                <a:spcPts val="0"/>
              </a:spcBef>
              <a:buSzPct val="90000"/>
              <a:buFont typeface="Wingdings" panose="05000000000000000000" pitchFamily="2" charset="2"/>
              <a:buChar char="§"/>
            </a:pPr>
            <a:r>
              <a:rPr lang="en-US" sz="1300" dirty="0"/>
              <a:t>Defaulted notes, NPL portfolios, FDIC &amp; REO, credit &amp; rescue capital</a:t>
            </a:r>
          </a:p>
          <a:p>
            <a:pPr marL="445770" lvl="1" indent="-171450">
              <a:lnSpc>
                <a:spcPct val="100000"/>
              </a:lnSpc>
              <a:spcBef>
                <a:spcPts val="0"/>
              </a:spcBef>
              <a:buSzPct val="90000"/>
              <a:buFont typeface="Wingdings" panose="05000000000000000000" pitchFamily="2" charset="2"/>
              <a:buChar char="§"/>
            </a:pPr>
            <a:r>
              <a:rPr lang="en-US" sz="1300" dirty="0"/>
              <a:t>Broken developments, adaptive reuse, ports, water/mineral rights</a:t>
            </a:r>
          </a:p>
          <a:p>
            <a:pPr marL="445770" lvl="1" indent="-171450">
              <a:lnSpc>
                <a:spcPct val="100000"/>
              </a:lnSpc>
              <a:spcBef>
                <a:spcPts val="0"/>
              </a:spcBef>
              <a:buSzPct val="90000"/>
              <a:buFont typeface="Wingdings" panose="05000000000000000000" pitchFamily="2" charset="2"/>
              <a:buChar char="§"/>
            </a:pPr>
            <a:r>
              <a:rPr lang="en-US" sz="1300" dirty="0"/>
              <a:t>Carve-out operating companies and salvage monetization</a:t>
            </a:r>
          </a:p>
          <a:p>
            <a:pPr marL="445770" lvl="1" indent="-171450">
              <a:lnSpc>
                <a:spcPct val="100000"/>
              </a:lnSpc>
              <a:spcBef>
                <a:spcPts val="0"/>
              </a:spcBef>
              <a:buSzPct val="90000"/>
              <a:buFont typeface="Wingdings" panose="05000000000000000000" pitchFamily="2" charset="2"/>
              <a:buChar char="§"/>
            </a:pPr>
            <a:r>
              <a:rPr lang="en-US" sz="1300" dirty="0"/>
              <a:t>Global opportunities via series + offshore entities</a:t>
            </a:r>
          </a:p>
          <a:p>
            <a:pPr>
              <a:lnSpc>
                <a:spcPct val="100000"/>
              </a:lnSpc>
              <a:spcBef>
                <a:spcPts val="0"/>
              </a:spcBef>
            </a:pPr>
            <a:endParaRPr lang="en-US" sz="400" dirty="0"/>
          </a:p>
          <a:p>
            <a:pPr>
              <a:lnSpc>
                <a:spcPct val="100000"/>
              </a:lnSpc>
              <a:spcBef>
                <a:spcPts val="0"/>
              </a:spcBef>
            </a:pPr>
            <a:endParaRPr lang="en-US" sz="400" dirty="0"/>
          </a:p>
          <a:p>
            <a:pPr>
              <a:lnSpc>
                <a:spcPct val="100000"/>
              </a:lnSpc>
              <a:spcBef>
                <a:spcPts val="0"/>
              </a:spcBef>
            </a:pPr>
            <a:endParaRPr lang="en-US" sz="400" dirty="0"/>
          </a:p>
          <a:p>
            <a:pPr>
              <a:lnSpc>
                <a:spcPct val="100000"/>
              </a:lnSpc>
              <a:spcBef>
                <a:spcPts val="0"/>
              </a:spcBef>
              <a:spcAft>
                <a:spcPts val="1200"/>
              </a:spcAft>
            </a:pPr>
            <a:r>
              <a:rPr lang="en-US" sz="1600" dirty="0"/>
              <a:t>We are </a:t>
            </a:r>
            <a:r>
              <a:rPr lang="en-US" sz="1600" b="1" dirty="0">
                <a:solidFill>
                  <a:schemeClr val="tx2"/>
                </a:solidFill>
              </a:rPr>
              <a:t>not forced to deploy, </a:t>
            </a:r>
            <a:r>
              <a:rPr lang="en-US" sz="1600" dirty="0"/>
              <a:t>We can say </a:t>
            </a:r>
            <a:r>
              <a:rPr lang="en-US" sz="1600" b="1" dirty="0">
                <a:solidFill>
                  <a:schemeClr val="tx1">
                    <a:alpha val="85000"/>
                  </a:schemeClr>
                </a:solidFill>
              </a:rPr>
              <a:t>“no” </a:t>
            </a:r>
            <a:r>
              <a:rPr lang="en-US" sz="1600" dirty="0">
                <a:solidFill>
                  <a:schemeClr val="tx2"/>
                </a:solidFill>
              </a:rPr>
              <a:t>indefinitely, </a:t>
            </a:r>
          </a:p>
          <a:p>
            <a:pPr>
              <a:lnSpc>
                <a:spcPct val="100000"/>
              </a:lnSpc>
              <a:spcBef>
                <a:spcPts val="0"/>
              </a:spcBef>
              <a:spcAft>
                <a:spcPts val="1200"/>
              </a:spcAft>
            </a:pPr>
            <a:r>
              <a:rPr lang="en-US" sz="1600" dirty="0"/>
              <a:t>Liquidity is a </a:t>
            </a:r>
            <a:r>
              <a:rPr lang="en-US" sz="1600" b="1" i="1" dirty="0">
                <a:solidFill>
                  <a:schemeClr val="tx1">
                    <a:alpha val="85000"/>
                  </a:schemeClr>
                </a:solidFill>
              </a:rPr>
              <a:t>weapon</a:t>
            </a:r>
            <a:r>
              <a:rPr lang="en-US" sz="1600" dirty="0"/>
              <a:t>, </a:t>
            </a:r>
            <a:r>
              <a:rPr lang="en-US" sz="1600" b="1" dirty="0"/>
              <a:t>not</a:t>
            </a:r>
            <a:r>
              <a:rPr lang="en-US" sz="1600" dirty="0"/>
              <a:t> a constraint</a:t>
            </a:r>
          </a:p>
          <a:p>
            <a:pPr>
              <a:spcBef>
                <a:spcPts val="0"/>
              </a:spcBef>
            </a:pPr>
            <a:endParaRPr lang="en-US" sz="1400" dirty="0"/>
          </a:p>
          <a:p>
            <a:pPr>
              <a:spcBef>
                <a:spcPts val="0"/>
              </a:spcBef>
            </a:pPr>
            <a:endParaRPr lang="en-US" sz="1400" dirty="0"/>
          </a:p>
        </p:txBody>
      </p:sp>
      <p:sp>
        <p:nvSpPr>
          <p:cNvPr id="8" name="Slide Number Placeholder 7">
            <a:extLst>
              <a:ext uri="{FF2B5EF4-FFF2-40B4-BE49-F238E27FC236}">
                <a16:creationId xmlns:a16="http://schemas.microsoft.com/office/drawing/2014/main" id="{12A406AC-197E-B4B7-BF32-B8DD97CC4E11}"/>
              </a:ext>
            </a:extLst>
          </p:cNvPr>
          <p:cNvSpPr>
            <a:spLocks noGrp="1"/>
          </p:cNvSpPr>
          <p:nvPr>
            <p:ph type="sldNum" sz="quarter" idx="4"/>
          </p:nvPr>
        </p:nvSpPr>
        <p:spPr/>
        <p:txBody>
          <a:bodyPr/>
          <a:lstStyle/>
          <a:p>
            <a:fld id="{AE208ADF-3ADD-483D-A721-14E3EEE2C135}" type="slidenum">
              <a:rPr lang="en-US" smtClean="0"/>
              <a:pPr/>
              <a:t>4</a:t>
            </a:fld>
            <a:endParaRPr lang="en-US" dirty="0"/>
          </a:p>
        </p:txBody>
      </p:sp>
      <p:sp>
        <p:nvSpPr>
          <p:cNvPr id="12" name="TextBox 11">
            <a:extLst>
              <a:ext uri="{FF2B5EF4-FFF2-40B4-BE49-F238E27FC236}">
                <a16:creationId xmlns:a16="http://schemas.microsoft.com/office/drawing/2014/main" id="{EE2CBE16-8527-3A5E-AF6C-78350D3BB31B}"/>
              </a:ext>
            </a:extLst>
          </p:cNvPr>
          <p:cNvSpPr txBox="1"/>
          <p:nvPr/>
        </p:nvSpPr>
        <p:spPr>
          <a:xfrm>
            <a:off x="8730097" y="2258681"/>
            <a:ext cx="2312372" cy="1938992"/>
          </a:xfrm>
          <a:prstGeom prst="rect">
            <a:avLst/>
          </a:prstGeom>
          <a:noFill/>
        </p:spPr>
        <p:txBody>
          <a:bodyPr wrap="square">
            <a:spAutoFit/>
          </a:bodyPr>
          <a:lstStyle/>
          <a:p>
            <a:pPr algn="ctr"/>
            <a:r>
              <a:rPr lang="en-US" sz="1400" b="1" dirty="0">
                <a:solidFill>
                  <a:schemeClr val="accent6">
                    <a:alpha val="75000"/>
                  </a:schemeClr>
                </a:solidFill>
                <a:effectLst>
                  <a:outerShdw blurRad="50800" dist="50800" dir="5400000" algn="ctr" rotWithShape="0">
                    <a:srgbClr val="CCCC00"/>
                  </a:outerShdw>
                </a:effectLst>
              </a:rPr>
              <a:t>Distressed Deployment Engines</a:t>
            </a:r>
          </a:p>
          <a:p>
            <a:pPr algn="ctr"/>
            <a:endParaRPr lang="en-US" sz="400" b="1" dirty="0">
              <a:solidFill>
                <a:schemeClr val="tx1">
                  <a:alpha val="75000"/>
                </a:schemeClr>
              </a:solidFill>
              <a:effectLst>
                <a:outerShdw blurRad="50800" dist="50800" dir="5400000" algn="ctr" rotWithShape="0">
                  <a:srgbClr val="CCCC00"/>
                </a:outerShdw>
              </a:effectLst>
            </a:endParaRPr>
          </a:p>
          <a:p>
            <a:pPr algn="ctr"/>
            <a:endParaRPr lang="en-US" sz="400" b="1" dirty="0">
              <a:solidFill>
                <a:schemeClr val="tx1">
                  <a:alpha val="75000"/>
                </a:schemeClr>
              </a:solidFill>
              <a:effectLst>
                <a:outerShdw blurRad="50800" dist="50800" dir="5400000" algn="ctr" rotWithShape="0">
                  <a:srgbClr val="CCCC00"/>
                </a:outerShdw>
              </a:effectLst>
            </a:endParaRPr>
          </a:p>
          <a:p>
            <a:pPr algn="ctr"/>
            <a:endParaRPr lang="en-US" sz="400" b="1" dirty="0">
              <a:solidFill>
                <a:schemeClr val="tx1">
                  <a:alpha val="75000"/>
                </a:schemeClr>
              </a:solidFill>
              <a:effectLst>
                <a:outerShdw blurRad="50800" dist="50800" dir="5400000" algn="ctr" rotWithShape="0">
                  <a:srgbClr val="CCCC00"/>
                </a:outerShdw>
              </a:effectLst>
            </a:endParaRPr>
          </a:p>
          <a:p>
            <a:pPr algn="ctr"/>
            <a:r>
              <a:rPr lang="en-US" sz="1400" b="1" dirty="0">
                <a:solidFill>
                  <a:schemeClr val="tx1">
                    <a:alpha val="75000"/>
                  </a:schemeClr>
                </a:solidFill>
                <a:effectLst>
                  <a:outerShdw blurRad="50800" dist="50800" dir="5400000" algn="ctr" rotWithShape="0">
                    <a:srgbClr val="CCCC00"/>
                  </a:outerShdw>
                </a:effectLst>
              </a:rPr>
              <a:t>Internal Options &amp; Futures Desk</a:t>
            </a:r>
          </a:p>
          <a:p>
            <a:pPr algn="ctr"/>
            <a:endParaRPr lang="en-US" sz="600" b="1" dirty="0">
              <a:solidFill>
                <a:schemeClr val="tx1">
                  <a:alpha val="75000"/>
                </a:schemeClr>
              </a:solidFill>
              <a:effectLst>
                <a:outerShdw blurRad="50800" dist="50800" dir="5400000" algn="ctr" rotWithShape="0">
                  <a:srgbClr val="CCCC00"/>
                </a:outerShdw>
              </a:effectLst>
            </a:endParaRPr>
          </a:p>
          <a:p>
            <a:pPr algn="ctr"/>
            <a:r>
              <a:rPr lang="en-US" sz="1400" b="1" dirty="0">
                <a:solidFill>
                  <a:schemeClr val="tx1">
                    <a:alpha val="75000"/>
                  </a:schemeClr>
                </a:solidFill>
                <a:effectLst>
                  <a:outerShdw blurRad="50800" dist="50800" dir="5400000" algn="ctr" rotWithShape="0">
                    <a:srgbClr val="CCCC00"/>
                  </a:outerShdw>
                </a:effectLst>
              </a:rPr>
              <a:t>Collateral Monetization</a:t>
            </a:r>
          </a:p>
          <a:p>
            <a:pPr algn="ctr"/>
            <a:endParaRPr lang="en-US" sz="1400" b="1" dirty="0">
              <a:solidFill>
                <a:schemeClr val="tx1">
                  <a:alpha val="75000"/>
                </a:schemeClr>
              </a:solidFill>
              <a:effectLst>
                <a:outerShdw blurRad="50800" dist="50800" dir="5400000" algn="ctr" rotWithShape="0">
                  <a:srgbClr val="CCCC00"/>
                </a:outerShdw>
              </a:effectLst>
            </a:endParaRPr>
          </a:p>
          <a:p>
            <a:pPr algn="ctr"/>
            <a:r>
              <a:rPr lang="en-US" sz="1400" b="1" dirty="0">
                <a:solidFill>
                  <a:schemeClr val="tx1">
                    <a:alpha val="75000"/>
                  </a:schemeClr>
                </a:solidFill>
                <a:effectLst>
                  <a:outerShdw blurRad="50800" dist="50800" dir="5400000" algn="ctr" rotWithShape="0">
                    <a:srgbClr val="CCCC00"/>
                  </a:outerShdw>
                </a:effectLst>
              </a:rPr>
              <a:t>Tier-1 Metals Reserve </a:t>
            </a:r>
          </a:p>
        </p:txBody>
      </p:sp>
      <p:sp>
        <p:nvSpPr>
          <p:cNvPr id="14" name="TextBox 13">
            <a:extLst>
              <a:ext uri="{FF2B5EF4-FFF2-40B4-BE49-F238E27FC236}">
                <a16:creationId xmlns:a16="http://schemas.microsoft.com/office/drawing/2014/main" id="{7E0809B6-1D02-6689-21D7-F6A490EAEA4B}"/>
              </a:ext>
            </a:extLst>
          </p:cNvPr>
          <p:cNvSpPr txBox="1"/>
          <p:nvPr/>
        </p:nvSpPr>
        <p:spPr>
          <a:xfrm>
            <a:off x="8569570" y="4924033"/>
            <a:ext cx="2846855" cy="954107"/>
          </a:xfrm>
          <a:prstGeom prst="rect">
            <a:avLst/>
          </a:prstGeom>
          <a:noFill/>
        </p:spPr>
        <p:txBody>
          <a:bodyPr wrap="square">
            <a:spAutoFit/>
          </a:bodyPr>
          <a:lstStyle/>
          <a:p>
            <a:r>
              <a:rPr lang="en-US" sz="1400" dirty="0">
                <a:solidFill>
                  <a:schemeClr val="tx1">
                    <a:alpha val="73000"/>
                  </a:schemeClr>
                </a:solidFill>
                <a:effectLst>
                  <a:outerShdw blurRad="50800" dist="50800" dir="5400000" algn="ctr" rotWithShape="0">
                    <a:srgbClr val="000000">
                      <a:alpha val="76000"/>
                    </a:srgbClr>
                  </a:outerShdw>
                </a:effectLst>
              </a:rPr>
              <a:t>Metals and trading independently establish the return floor; distressed deployments are purely </a:t>
            </a:r>
            <a:r>
              <a:rPr lang="en-US" sz="1400" i="1" dirty="0">
                <a:solidFill>
                  <a:schemeClr val="tx1">
                    <a:alpha val="73000"/>
                  </a:schemeClr>
                </a:solidFill>
                <a:effectLst>
                  <a:outerShdw blurRad="50800" dist="50800" dir="5400000" algn="ctr" rotWithShape="0">
                    <a:srgbClr val="000000">
                      <a:alpha val="76000"/>
                    </a:srgbClr>
                  </a:outerShdw>
                </a:effectLst>
              </a:rPr>
              <a:t>additive</a:t>
            </a:r>
            <a:r>
              <a:rPr lang="en-US" sz="1400" dirty="0">
                <a:solidFill>
                  <a:schemeClr val="tx1">
                    <a:alpha val="73000"/>
                  </a:schemeClr>
                </a:solidFill>
                <a:effectLst>
                  <a:outerShdw blurRad="50800" dist="50800" dir="5400000" algn="ctr" rotWithShape="0">
                    <a:srgbClr val="000000">
                      <a:alpha val="76000"/>
                    </a:srgbClr>
                  </a:outerShdw>
                </a:effectLst>
              </a:rPr>
              <a:t>, never required.</a:t>
            </a:r>
            <a:endParaRPr lang="en-US" sz="1400" spc="100" dirty="0">
              <a:solidFill>
                <a:schemeClr val="tx1">
                  <a:alpha val="73000"/>
                </a:schemeClr>
              </a:solidFill>
              <a:effectLst>
                <a:outerShdw blurRad="50800" dist="50800" dir="5400000" algn="ctr" rotWithShape="0">
                  <a:srgbClr val="000000">
                    <a:alpha val="76000"/>
                  </a:srgbClr>
                </a:outerShdw>
              </a:effectLst>
            </a:endParaRPr>
          </a:p>
        </p:txBody>
      </p:sp>
    </p:spTree>
    <p:extLst>
      <p:ext uri="{BB962C8B-B14F-4D97-AF65-F5344CB8AC3E}">
        <p14:creationId xmlns:p14="http://schemas.microsoft.com/office/powerpoint/2010/main" val="216339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A1B83-44D1-97BF-6BBE-4BB97814B25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DC5ED02-C8DA-A5FC-B731-ABAED1BC31C4}"/>
              </a:ext>
            </a:extLst>
          </p:cNvPr>
          <p:cNvSpPr/>
          <p:nvPr/>
        </p:nvSpPr>
        <p:spPr>
          <a:xfrm>
            <a:off x="-46999" y="0"/>
            <a:ext cx="12819016" cy="6858000"/>
          </a:xfrm>
          <a:prstGeom prst="rect">
            <a:avLst/>
          </a:prstGeom>
          <a:blipFill dpi="0" rotWithShape="1">
            <a:blip r:embed="rId2">
              <a:alphaModFix amt="39000"/>
              <a:extLst>
                <a:ext uri="{96DAC541-7B7A-43D3-8B79-37D633B846F1}">
                  <asvg:svgBlip xmlns:asvg="http://schemas.microsoft.com/office/drawing/2016/SVG/main" r:embed="rId3"/>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55136E-34CA-0A7F-78BD-7D14EB93A71D}"/>
              </a:ext>
            </a:extLst>
          </p:cNvPr>
          <p:cNvSpPr txBox="1">
            <a:spLocks/>
          </p:cNvSpPr>
          <p:nvPr/>
        </p:nvSpPr>
        <p:spPr>
          <a:xfrm>
            <a:off x="533018" y="0"/>
            <a:ext cx="11658982" cy="549576"/>
          </a:xfrm>
          <a:prstGeom prst="rect">
            <a:avLst/>
          </a:prstGeom>
        </p:spPr>
        <p:txBody>
          <a:bodyPr>
            <a:noAutofit/>
          </a:bodyPr>
          <a:lst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a:lstStyle>
          <a:p>
            <a:r>
              <a:rPr lang="en-US" sz="3800" dirty="0"/>
              <a:t>A Perfect Storm of </a:t>
            </a:r>
            <a:r>
              <a:rPr lang="en-US" i="1" spc="30" dirty="0">
                <a:solidFill>
                  <a:schemeClr val="tx1">
                    <a:alpha val="75000"/>
                  </a:schemeClr>
                </a:solidFill>
                <a:effectLst>
                  <a:outerShdw blurRad="50800" dist="50800" dir="5400000" algn="ctr" rotWithShape="0">
                    <a:srgbClr val="000000">
                      <a:alpha val="42000"/>
                    </a:srgbClr>
                  </a:outerShdw>
                </a:effectLst>
              </a:rPr>
              <a:t>Disequilibrium</a:t>
            </a:r>
          </a:p>
        </p:txBody>
      </p:sp>
      <p:sp>
        <p:nvSpPr>
          <p:cNvPr id="7" name="Content Placeholder 2">
            <a:extLst>
              <a:ext uri="{FF2B5EF4-FFF2-40B4-BE49-F238E27FC236}">
                <a16:creationId xmlns:a16="http://schemas.microsoft.com/office/drawing/2014/main" id="{5C44EE55-5DD9-9AB3-6840-CFCA1E042000}"/>
              </a:ext>
            </a:extLst>
          </p:cNvPr>
          <p:cNvSpPr txBox="1">
            <a:spLocks/>
          </p:cNvSpPr>
          <p:nvPr/>
        </p:nvSpPr>
        <p:spPr>
          <a:xfrm>
            <a:off x="1901751" y="1607454"/>
            <a:ext cx="10813287" cy="1527265"/>
          </a:xfrm>
          <a:prstGeom prst="rect">
            <a:avLst/>
          </a:prstGeom>
        </p:spPr>
        <p:txBody>
          <a:bodyPr>
            <a:noAutofit/>
          </a:bodyPr>
          <a:lstStyle>
            <a:lvl1pPr marL="228600" indent="-228600" algn="l" defTabSz="914400" rtl="0" eaLnBrk="1" latinLnBrk="0" hangingPunct="1">
              <a:lnSpc>
                <a:spcPct val="120000"/>
              </a:lnSpc>
              <a:spcBef>
                <a:spcPts val="1000"/>
              </a:spcBef>
              <a:buSzPct val="80000"/>
              <a:buFont typeface="Arial" panose="020B0604020202020204" pitchFamily="34" charset="0"/>
              <a:buChar char="•"/>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b="1" spc="130" dirty="0">
                <a:solidFill>
                  <a:schemeClr val="tx1">
                    <a:alpha val="85000"/>
                  </a:schemeClr>
                </a:solidFill>
              </a:rPr>
              <a:t>Credit Structure Failure</a:t>
            </a:r>
          </a:p>
          <a:p>
            <a:pPr marL="445770" lvl="1" indent="-171450">
              <a:lnSpc>
                <a:spcPct val="100000"/>
              </a:lnSpc>
              <a:spcBef>
                <a:spcPts val="0"/>
              </a:spcBef>
              <a:buSzPct val="90000"/>
              <a:buFont typeface="Dante" panose="02020502050200020203" pitchFamily="18" charset="0"/>
              <a:buChar char="›"/>
            </a:pPr>
            <a:r>
              <a:rPr lang="en-US" sz="1400" b="0" dirty="0">
                <a:effectLst>
                  <a:outerShdw blurRad="50800" dist="50800" dir="5400000" algn="ctr" rotWithShape="0">
                    <a:srgbClr val="000000"/>
                  </a:outerShdw>
                </a:effectLst>
              </a:rPr>
              <a:t>A ~$3.7 trillion commercial real estate maturity wall colliding with frozen refinancing markets</a:t>
            </a:r>
          </a:p>
          <a:p>
            <a:pPr marL="445770" lvl="1" indent="-171450">
              <a:lnSpc>
                <a:spcPct val="100000"/>
              </a:lnSpc>
              <a:spcBef>
                <a:spcPts val="0"/>
              </a:spcBef>
              <a:buSzPct val="90000"/>
              <a:buFont typeface="Dante" panose="02020502050200020203" pitchFamily="18" charset="0"/>
              <a:buChar char="›"/>
            </a:pPr>
            <a:r>
              <a:rPr lang="en-US" sz="1400" b="0" dirty="0">
                <a:effectLst>
                  <a:outerShdw blurRad="50800" dist="50800" dir="5400000" algn="ctr" rotWithShape="0">
                    <a:srgbClr val="000000"/>
                  </a:outerShdw>
                </a:effectLst>
              </a:rPr>
              <a:t>CMBS delinquency rates breaching historical stress thresholds (&gt;12%)</a:t>
            </a:r>
          </a:p>
          <a:p>
            <a:pPr marL="445770" lvl="1" indent="-171450">
              <a:lnSpc>
                <a:spcPct val="100000"/>
              </a:lnSpc>
              <a:spcBef>
                <a:spcPts val="0"/>
              </a:spcBef>
              <a:buSzPct val="90000"/>
              <a:buFont typeface="Dante" panose="02020502050200020203" pitchFamily="18" charset="0"/>
              <a:buChar char="›"/>
            </a:pPr>
            <a:r>
              <a:rPr lang="en-US" sz="1400" b="0" dirty="0">
                <a:effectLst>
                  <a:outerShdw blurRad="50800" dist="50800" dir="5400000" algn="ctr" rotWithShape="0">
                    <a:srgbClr val="000000"/>
                  </a:outerShdw>
                </a:effectLst>
              </a:rPr>
              <a:t>A 2026-2028 refinancing failure cycle across commercial and structured credit</a:t>
            </a:r>
          </a:p>
          <a:p>
            <a:pPr marL="0" indent="0">
              <a:lnSpc>
                <a:spcPct val="100000"/>
              </a:lnSpc>
              <a:spcBef>
                <a:spcPts val="0"/>
              </a:spcBef>
              <a:buNone/>
            </a:pPr>
            <a:endParaRPr lang="en-US" sz="800" dirty="0"/>
          </a:p>
          <a:p>
            <a:pPr marL="0" indent="0">
              <a:lnSpc>
                <a:spcPct val="100000"/>
              </a:lnSpc>
              <a:spcBef>
                <a:spcPts val="0"/>
              </a:spcBef>
              <a:buNone/>
            </a:pPr>
            <a:r>
              <a:rPr lang="en-US" sz="1800" b="1" spc="130" dirty="0">
                <a:solidFill>
                  <a:schemeClr val="tx1">
                    <a:alpha val="85000"/>
                  </a:schemeClr>
                </a:solidFill>
              </a:rPr>
              <a:t>Rate Regime Inversion</a:t>
            </a:r>
            <a:endParaRPr lang="en-US" sz="1800" spc="130" dirty="0">
              <a:solidFill>
                <a:schemeClr val="tx1">
                  <a:alpha val="85000"/>
                </a:schemeClr>
              </a:solidFill>
            </a:endParaRPr>
          </a:p>
          <a:p>
            <a:pPr lvl="1">
              <a:lnSpc>
                <a:spcPct val="100000"/>
              </a:lnSpc>
              <a:spcBef>
                <a:spcPts val="0"/>
              </a:spcBef>
              <a:buSzPct val="90000"/>
              <a:buFont typeface="Dante" panose="02020502050200020203" pitchFamily="18" charset="0"/>
              <a:buChar char="›"/>
            </a:pPr>
            <a:r>
              <a:rPr lang="en-US" sz="1400" b="0" dirty="0">
                <a:effectLst>
                  <a:outerShdw blurRad="50800" dist="50800" dir="5400000" algn="ctr" rotWithShape="0">
                    <a:srgbClr val="000000"/>
                  </a:outerShdw>
                </a:effectLst>
              </a:rPr>
              <a:t>   Legacy loans underwritten at 3-4% encountering a sustained 7-8% interest-rate environment</a:t>
            </a:r>
          </a:p>
          <a:p>
            <a:pPr lvl="1">
              <a:lnSpc>
                <a:spcPct val="100000"/>
              </a:lnSpc>
              <a:spcBef>
                <a:spcPts val="0"/>
              </a:spcBef>
              <a:buSzPct val="90000"/>
              <a:buFont typeface="Dante" panose="02020502050200020203" pitchFamily="18" charset="0"/>
              <a:buChar char="›"/>
            </a:pPr>
            <a:r>
              <a:rPr lang="en-US" sz="1400" b="0" dirty="0">
                <a:effectLst>
                  <a:outerShdw blurRad="50800" dist="50800" dir="5400000" algn="ctr" rotWithShape="0">
                    <a:srgbClr val="000000"/>
                  </a:outerShdw>
                </a:effectLst>
              </a:rPr>
              <a:t>   Capital structures rendered non-viable by higher-for-longer funding costs</a:t>
            </a:r>
          </a:p>
          <a:p>
            <a:pPr marL="0" indent="0">
              <a:lnSpc>
                <a:spcPct val="100000"/>
              </a:lnSpc>
              <a:spcBef>
                <a:spcPts val="0"/>
              </a:spcBef>
              <a:buNone/>
            </a:pPr>
            <a:endParaRPr lang="en-US" sz="800" dirty="0"/>
          </a:p>
          <a:p>
            <a:pPr marL="0" indent="0">
              <a:lnSpc>
                <a:spcPct val="100000"/>
              </a:lnSpc>
              <a:spcBef>
                <a:spcPts val="0"/>
              </a:spcBef>
              <a:buNone/>
            </a:pPr>
            <a:r>
              <a:rPr lang="en-US" sz="1800" b="1" spc="130" dirty="0">
                <a:solidFill>
                  <a:schemeClr val="tx1">
                    <a:alpha val="85000"/>
                  </a:schemeClr>
                </a:solidFill>
              </a:rPr>
              <a:t>Banking System Fragility </a:t>
            </a:r>
            <a:r>
              <a:rPr lang="en-US" sz="1800" b="1" dirty="0">
                <a:solidFill>
                  <a:schemeClr val="tx1">
                    <a:alpha val="85000"/>
                  </a:schemeClr>
                </a:solidFill>
              </a:rPr>
              <a:t>&amp; Balance-Sheet Stress</a:t>
            </a:r>
            <a:endParaRPr lang="en-US" sz="1800" b="1" spc="130" dirty="0">
              <a:solidFill>
                <a:schemeClr val="tx1">
                  <a:alpha val="85000"/>
                </a:schemeClr>
              </a:solidFill>
            </a:endParaRPr>
          </a:p>
          <a:p>
            <a:pPr lvl="1">
              <a:lnSpc>
                <a:spcPct val="100000"/>
              </a:lnSpc>
              <a:spcBef>
                <a:spcPts val="0"/>
              </a:spcBef>
              <a:buSzPct val="90000"/>
              <a:buFont typeface="Dante" panose="02020502050200020203" pitchFamily="18" charset="0"/>
              <a:buChar char="›"/>
            </a:pPr>
            <a:r>
              <a:rPr lang="en-US" sz="1400" dirty="0">
                <a:effectLst>
                  <a:outerShdw blurRad="50800" dist="50800" dir="5400000" algn="ctr" rotWithShape="0">
                    <a:srgbClr val="000000"/>
                  </a:outerShdw>
                </a:effectLst>
              </a:rPr>
              <a:t>   </a:t>
            </a:r>
            <a:r>
              <a:rPr lang="en-US" sz="1400" b="0" dirty="0">
                <a:effectLst>
                  <a:outerShdw blurRad="50800" dist="50800" dir="5400000" algn="ctr" rotWithShape="0">
                    <a:srgbClr val="000000"/>
                  </a:outerShdw>
                </a:effectLst>
              </a:rPr>
              <a:t>Regional banks carrying trillions in impaired or unrealized-loss credit exposure</a:t>
            </a:r>
          </a:p>
          <a:p>
            <a:pPr lvl="1">
              <a:lnSpc>
                <a:spcPct val="100000"/>
              </a:lnSpc>
              <a:spcBef>
                <a:spcPts val="0"/>
              </a:spcBef>
              <a:buSzPct val="90000"/>
              <a:buFont typeface="Dante" panose="02020502050200020203" pitchFamily="18" charset="0"/>
              <a:buChar char="›"/>
            </a:pPr>
            <a:r>
              <a:rPr lang="en-US" sz="1400" b="0" dirty="0">
                <a:effectLst>
                  <a:outerShdw blurRad="50800" dist="50800" dir="5400000" algn="ctr" rotWithShape="0">
                    <a:srgbClr val="000000"/>
                  </a:outerShdw>
                </a:effectLst>
              </a:rPr>
              <a:t>   Constrained lending capacity and accelerating balance-sheet retrenchment</a:t>
            </a:r>
          </a:p>
          <a:p>
            <a:pPr marL="0" indent="0">
              <a:lnSpc>
                <a:spcPct val="100000"/>
              </a:lnSpc>
              <a:spcBef>
                <a:spcPts val="0"/>
              </a:spcBef>
              <a:buNone/>
            </a:pPr>
            <a:endParaRPr lang="en-US" sz="800" dirty="0"/>
          </a:p>
          <a:p>
            <a:pPr marL="0" indent="0">
              <a:lnSpc>
                <a:spcPct val="100000"/>
              </a:lnSpc>
              <a:spcBef>
                <a:spcPts val="0"/>
              </a:spcBef>
              <a:buNone/>
            </a:pPr>
            <a:r>
              <a:rPr lang="en-US" sz="1800" b="1" spc="130" dirty="0">
                <a:solidFill>
                  <a:schemeClr val="tx1">
                    <a:alpha val="85000"/>
                  </a:schemeClr>
                </a:solidFill>
              </a:rPr>
              <a:t>Sovereign &amp; Monetary Breakdown</a:t>
            </a:r>
            <a:endParaRPr lang="en-US" sz="1800" spc="130" dirty="0">
              <a:solidFill>
                <a:schemeClr val="tx1">
                  <a:alpha val="85000"/>
                </a:schemeClr>
              </a:solidFill>
            </a:endParaRPr>
          </a:p>
          <a:p>
            <a:pPr lvl="1">
              <a:lnSpc>
                <a:spcPct val="100000"/>
              </a:lnSpc>
              <a:spcBef>
                <a:spcPts val="0"/>
              </a:spcBef>
              <a:buSzPct val="90000"/>
              <a:buFont typeface="Dante" panose="02020502050200020203" pitchFamily="18" charset="0"/>
              <a:buChar char="›"/>
            </a:pPr>
            <a:r>
              <a:rPr lang="en-US" sz="1400" b="0" dirty="0">
                <a:effectLst>
                  <a:outerShdw blurRad="50800" dist="50800" dir="5400000" algn="ctr" rotWithShape="0">
                    <a:srgbClr val="000000"/>
                  </a:outerShdw>
                </a:effectLst>
              </a:rPr>
              <a:t>   Surging sovereign debt burdens (U.S. federal debt exceeding $37 trillion)</a:t>
            </a:r>
          </a:p>
          <a:p>
            <a:pPr lvl="1">
              <a:lnSpc>
                <a:spcPct val="100000"/>
              </a:lnSpc>
              <a:spcBef>
                <a:spcPts val="0"/>
              </a:spcBef>
              <a:buSzPct val="90000"/>
              <a:buFont typeface="Dante" panose="02020502050200020203" pitchFamily="18" charset="0"/>
              <a:buChar char="›"/>
            </a:pPr>
            <a:r>
              <a:rPr lang="en-US" sz="1400" b="0" dirty="0">
                <a:effectLst>
                  <a:outerShdw blurRad="50800" dist="50800" dir="5400000" algn="ctr" rotWithShape="0">
                    <a:srgbClr val="000000"/>
                  </a:outerShdw>
                </a:effectLst>
              </a:rPr>
              <a:t>   Erosion of confidence in U.S. Treasuries as the global risk-free benchmark</a:t>
            </a:r>
          </a:p>
          <a:p>
            <a:pPr lvl="1">
              <a:lnSpc>
                <a:spcPct val="100000"/>
              </a:lnSpc>
              <a:spcBef>
                <a:spcPts val="0"/>
              </a:spcBef>
              <a:buSzPct val="90000"/>
              <a:buFont typeface="Dante" panose="02020502050200020203" pitchFamily="18" charset="0"/>
              <a:buChar char="›"/>
            </a:pPr>
            <a:r>
              <a:rPr lang="en-US" sz="1400" b="0" dirty="0">
                <a:effectLst>
                  <a:outerShdw blurRad="50800" dist="50800" dir="5400000" algn="ctr" rotWithShape="0">
                    <a:srgbClr val="000000"/>
                  </a:outerShdw>
                </a:effectLst>
              </a:rPr>
              <a:t>   Global monetary restructuring (BRICS settlement rails, gold-linked trade, de-dollarization pressures)</a:t>
            </a:r>
          </a:p>
          <a:p>
            <a:pPr lvl="1">
              <a:lnSpc>
                <a:spcPct val="100000"/>
              </a:lnSpc>
              <a:spcBef>
                <a:spcPts val="0"/>
              </a:spcBef>
              <a:buSzPct val="90000"/>
              <a:buFont typeface="Dante" panose="02020502050200020203" pitchFamily="18" charset="0"/>
              <a:buChar char="›"/>
            </a:pPr>
            <a:r>
              <a:rPr lang="en-US" sz="1400" b="0" dirty="0">
                <a:effectLst>
                  <a:outerShdw blurRad="50800" dist="50800" dir="5400000" algn="ctr" rotWithShape="0">
                    <a:srgbClr val="000000"/>
                  </a:outerShdw>
                </a:effectLst>
              </a:rPr>
              <a:t>   Elevated probability of a disorderly currency or reserve revaluation event</a:t>
            </a:r>
          </a:p>
          <a:p>
            <a:pPr marL="0" indent="0">
              <a:lnSpc>
                <a:spcPct val="100000"/>
              </a:lnSpc>
              <a:spcBef>
                <a:spcPts val="0"/>
              </a:spcBef>
              <a:buNone/>
            </a:pPr>
            <a:endParaRPr lang="en-US" sz="800" dirty="0"/>
          </a:p>
          <a:p>
            <a:pPr marL="0" indent="0">
              <a:lnSpc>
                <a:spcPct val="100000"/>
              </a:lnSpc>
              <a:spcBef>
                <a:spcPts val="0"/>
              </a:spcBef>
              <a:buNone/>
            </a:pPr>
            <a:r>
              <a:rPr lang="en-US" sz="1800" b="1" spc="130" dirty="0">
                <a:solidFill>
                  <a:schemeClr val="tx1">
                    <a:alpha val="85000"/>
                  </a:schemeClr>
                </a:solidFill>
              </a:rPr>
              <a:t>Global Fragmentation &amp; Real-Economy Stress</a:t>
            </a:r>
            <a:endParaRPr lang="en-US" sz="1800" spc="130" dirty="0">
              <a:solidFill>
                <a:schemeClr val="tx1">
                  <a:alpha val="85000"/>
                </a:schemeClr>
              </a:solidFill>
            </a:endParaRPr>
          </a:p>
          <a:p>
            <a:pPr lvl="1">
              <a:lnSpc>
                <a:spcPct val="100000"/>
              </a:lnSpc>
              <a:spcBef>
                <a:spcPts val="0"/>
              </a:spcBef>
              <a:buSzPct val="90000"/>
              <a:buFont typeface="Dante" panose="02020502050200020203" pitchFamily="18" charset="0"/>
              <a:buChar char="›"/>
            </a:pPr>
            <a:r>
              <a:rPr lang="en-US" sz="1400" b="0" dirty="0"/>
              <a:t>   </a:t>
            </a:r>
            <a:r>
              <a:rPr lang="en-US" sz="1400" b="0" dirty="0">
                <a:effectLst>
                  <a:outerShdw blurRad="50800" dist="50800" dir="5400000" algn="ctr" rotWithShape="0">
                    <a:srgbClr val="000000"/>
                  </a:outerShdw>
                </a:effectLst>
              </a:rPr>
              <a:t>Supply-chain fracture and geopolitical fragmentation</a:t>
            </a:r>
          </a:p>
          <a:p>
            <a:pPr lvl="1">
              <a:lnSpc>
                <a:spcPct val="100000"/>
              </a:lnSpc>
              <a:spcBef>
                <a:spcPts val="0"/>
              </a:spcBef>
              <a:buSzPct val="90000"/>
              <a:buFont typeface="Dante" panose="02020502050200020203" pitchFamily="18" charset="0"/>
              <a:buChar char="›"/>
            </a:pPr>
            <a:r>
              <a:rPr lang="en-US" sz="1400" b="0" dirty="0">
                <a:effectLst>
                  <a:outerShdw blurRad="50800" dist="50800" dir="5400000" algn="ctr" rotWithShape="0">
                    <a:srgbClr val="000000"/>
                  </a:outerShdw>
                </a:effectLst>
              </a:rPr>
              <a:t>   Capital flow disruptions and cross-border financial decoupling</a:t>
            </a:r>
          </a:p>
          <a:p>
            <a:pPr marL="0" indent="0">
              <a:lnSpc>
                <a:spcPct val="100000"/>
              </a:lnSpc>
              <a:spcBef>
                <a:spcPts val="0"/>
              </a:spcBef>
              <a:buNone/>
            </a:pPr>
            <a:endParaRPr lang="en-US" sz="800" b="1" dirty="0"/>
          </a:p>
        </p:txBody>
      </p:sp>
      <p:sp>
        <p:nvSpPr>
          <p:cNvPr id="4" name="TextBox 3">
            <a:extLst>
              <a:ext uri="{FF2B5EF4-FFF2-40B4-BE49-F238E27FC236}">
                <a16:creationId xmlns:a16="http://schemas.microsoft.com/office/drawing/2014/main" id="{A6518466-0BB8-CBBE-2C6D-3F06C4618D8F}"/>
              </a:ext>
            </a:extLst>
          </p:cNvPr>
          <p:cNvSpPr txBox="1"/>
          <p:nvPr/>
        </p:nvSpPr>
        <p:spPr>
          <a:xfrm>
            <a:off x="1397180" y="841706"/>
            <a:ext cx="11822430" cy="615553"/>
          </a:xfrm>
          <a:prstGeom prst="rect">
            <a:avLst/>
          </a:prstGeom>
          <a:noFill/>
        </p:spPr>
        <p:txBody>
          <a:bodyPr wrap="square">
            <a:spAutoFit/>
          </a:bodyPr>
          <a:lstStyle/>
          <a:p>
            <a:r>
              <a:rPr lang="en-US" sz="1600" b="1" dirty="0"/>
              <a:t>Any</a:t>
            </a:r>
            <a:r>
              <a:rPr lang="en-US" sz="1600" dirty="0"/>
              <a:t> </a:t>
            </a:r>
            <a:r>
              <a:rPr lang="en-US" sz="1600" b="1" dirty="0"/>
              <a:t>one</a:t>
            </a:r>
            <a:r>
              <a:rPr lang="en-US" sz="1600" dirty="0"/>
              <a:t> of the following conditions is sufficient to trigger a major recession or </a:t>
            </a:r>
            <a:r>
              <a:rPr lang="en-US" sz="1600" i="1" dirty="0"/>
              <a:t>systemic credit event.</a:t>
            </a:r>
          </a:p>
          <a:p>
            <a:endParaRPr lang="en-US" sz="200" i="1" dirty="0"/>
          </a:p>
          <a:p>
            <a:r>
              <a:rPr lang="en-US" sz="1600" dirty="0"/>
              <a:t>Today, all are unfolding simultaneously and reinforcing one another.</a:t>
            </a:r>
          </a:p>
        </p:txBody>
      </p:sp>
      <p:sp>
        <p:nvSpPr>
          <p:cNvPr id="12" name="TextBox 11">
            <a:extLst>
              <a:ext uri="{FF2B5EF4-FFF2-40B4-BE49-F238E27FC236}">
                <a16:creationId xmlns:a16="http://schemas.microsoft.com/office/drawing/2014/main" id="{9EA9B6A4-4245-01C7-4206-7D68B6DCB212}"/>
              </a:ext>
            </a:extLst>
          </p:cNvPr>
          <p:cNvSpPr txBox="1"/>
          <p:nvPr/>
        </p:nvSpPr>
        <p:spPr>
          <a:xfrm>
            <a:off x="11773119" y="6478783"/>
            <a:ext cx="345098" cy="230832"/>
          </a:xfrm>
          <a:prstGeom prst="rect">
            <a:avLst/>
          </a:prstGeom>
          <a:noFill/>
        </p:spPr>
        <p:txBody>
          <a:bodyPr wrap="square">
            <a:spAutoFit/>
          </a:bodyPr>
          <a:lstStyle/>
          <a:p>
            <a:fld id="{AE208ADF-3ADD-483D-A721-14E3EEE2C135}" type="slidenum">
              <a:rPr lang="en-US" sz="900" b="1" smtClean="0">
                <a:solidFill>
                  <a:schemeClr val="tx2"/>
                </a:solidFill>
              </a:rPr>
              <a:pPr/>
              <a:t>5</a:t>
            </a:fld>
            <a:endParaRPr lang="en-US" sz="900" b="1" dirty="0">
              <a:solidFill>
                <a:schemeClr val="tx2"/>
              </a:solidFill>
            </a:endParaRPr>
          </a:p>
        </p:txBody>
      </p:sp>
    </p:spTree>
    <p:extLst>
      <p:ext uri="{BB962C8B-B14F-4D97-AF65-F5344CB8AC3E}">
        <p14:creationId xmlns:p14="http://schemas.microsoft.com/office/powerpoint/2010/main" val="951172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FEAAE-B3A1-8400-EB5B-791CF86EC6F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3FD4ED4-42E4-9EED-88F0-45DD2B53F1AC}"/>
              </a:ext>
            </a:extLst>
          </p:cNvPr>
          <p:cNvSpPr/>
          <p:nvPr/>
        </p:nvSpPr>
        <p:spPr>
          <a:xfrm>
            <a:off x="-130218" y="0"/>
            <a:ext cx="12879977" cy="6858000"/>
          </a:xfrm>
          <a:prstGeom prst="rect">
            <a:avLst/>
          </a:prstGeom>
          <a:blipFill dpi="0" rotWithShape="1">
            <a:blip r:embed="rId2">
              <a:alphaModFix amt="39000"/>
              <a:extLst>
                <a:ext uri="{96DAC541-7B7A-43D3-8B79-37D633B846F1}">
                  <asvg:svgBlip xmlns:asvg="http://schemas.microsoft.com/office/drawing/2016/SVG/main" r:embed="rId3"/>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8F65EE2-85A8-DCAD-51A1-903F9587F781}"/>
              </a:ext>
            </a:extLst>
          </p:cNvPr>
          <p:cNvSpPr txBox="1"/>
          <p:nvPr/>
        </p:nvSpPr>
        <p:spPr>
          <a:xfrm>
            <a:off x="11773119" y="6478783"/>
            <a:ext cx="345098" cy="230832"/>
          </a:xfrm>
          <a:prstGeom prst="rect">
            <a:avLst/>
          </a:prstGeom>
          <a:noFill/>
        </p:spPr>
        <p:txBody>
          <a:bodyPr wrap="square">
            <a:spAutoFit/>
          </a:bodyPr>
          <a:lstStyle/>
          <a:p>
            <a:fld id="{AE208ADF-3ADD-483D-A721-14E3EEE2C135}" type="slidenum">
              <a:rPr lang="en-US" sz="900" b="1" smtClean="0">
                <a:solidFill>
                  <a:schemeClr val="tx2"/>
                </a:solidFill>
              </a:rPr>
              <a:pPr/>
              <a:t>6</a:t>
            </a:fld>
            <a:endParaRPr lang="en-US" sz="900" b="1" dirty="0">
              <a:solidFill>
                <a:schemeClr val="tx2"/>
              </a:solidFill>
            </a:endParaRPr>
          </a:p>
        </p:txBody>
      </p:sp>
      <p:sp>
        <p:nvSpPr>
          <p:cNvPr id="5" name="TextBox 4">
            <a:extLst>
              <a:ext uri="{FF2B5EF4-FFF2-40B4-BE49-F238E27FC236}">
                <a16:creationId xmlns:a16="http://schemas.microsoft.com/office/drawing/2014/main" id="{9FC58CE2-6C43-36C6-CD89-03447E348784}"/>
              </a:ext>
            </a:extLst>
          </p:cNvPr>
          <p:cNvSpPr txBox="1"/>
          <p:nvPr/>
        </p:nvSpPr>
        <p:spPr>
          <a:xfrm>
            <a:off x="1743213" y="646700"/>
            <a:ext cx="9360216" cy="5564600"/>
          </a:xfrm>
          <a:prstGeom prst="rect">
            <a:avLst/>
          </a:prstGeom>
          <a:noFill/>
        </p:spPr>
        <p:txBody>
          <a:bodyPr wrap="square">
            <a:spAutoFit/>
          </a:bodyPr>
          <a:lstStyle/>
          <a:p>
            <a:pPr>
              <a:lnSpc>
                <a:spcPct val="140000"/>
              </a:lnSpc>
              <a:buNone/>
            </a:pPr>
            <a:r>
              <a:rPr lang="en-US" sz="2000" b="1" dirty="0">
                <a:solidFill>
                  <a:schemeClr val="tx2"/>
                </a:solidFill>
              </a:rPr>
              <a:t>This Is Not a Cyclical Correction</a:t>
            </a:r>
          </a:p>
          <a:p>
            <a:pPr>
              <a:lnSpc>
                <a:spcPct val="140000"/>
              </a:lnSpc>
              <a:buNone/>
            </a:pPr>
            <a:r>
              <a:rPr lang="en-US" sz="1400" dirty="0"/>
              <a:t>This is not a </a:t>
            </a:r>
            <a:r>
              <a:rPr lang="en-US" sz="1400" spc="20" dirty="0"/>
              <a:t>typical downturn, inventory reset, or monetary tightening cycle.</a:t>
            </a:r>
            <a:endParaRPr lang="en-US" sz="600" spc="20" dirty="0"/>
          </a:p>
          <a:p>
            <a:pPr>
              <a:lnSpc>
                <a:spcPct val="140000"/>
              </a:lnSpc>
              <a:buNone/>
            </a:pPr>
            <a:r>
              <a:rPr lang="en-US" sz="1400" dirty="0"/>
              <a:t>This is a </a:t>
            </a:r>
            <a:r>
              <a:rPr lang="en-US" sz="1600" b="1" spc="70" dirty="0"/>
              <a:t>structural reset</a:t>
            </a:r>
            <a:r>
              <a:rPr lang="en-US" sz="1600" spc="70" dirty="0"/>
              <a:t>.</a:t>
            </a:r>
          </a:p>
          <a:p>
            <a:pPr>
              <a:buNone/>
            </a:pPr>
            <a:endParaRPr lang="en-US" sz="600" dirty="0"/>
          </a:p>
          <a:p>
            <a:pPr>
              <a:buNone/>
            </a:pPr>
            <a:r>
              <a:rPr lang="en-US" sz="1400" spc="10" dirty="0"/>
              <a:t>The closest historical analog is the </a:t>
            </a:r>
            <a:r>
              <a:rPr lang="en-US" sz="1400" b="1" spc="10" dirty="0"/>
              <a:t>RTC era</a:t>
            </a:r>
            <a:r>
              <a:rPr lang="en-US" sz="1400" spc="10" dirty="0"/>
              <a:t> - but this time the dislocation is </a:t>
            </a:r>
            <a:r>
              <a:rPr lang="en-US" sz="1400" spc="30" dirty="0"/>
              <a:t>larger, global</a:t>
            </a:r>
            <a:r>
              <a:rPr lang="en-US" sz="1400" spc="10" dirty="0"/>
              <a:t>, and </a:t>
            </a:r>
            <a:r>
              <a:rPr lang="en-US" sz="1400" spc="30" dirty="0"/>
              <a:t>multi-systemic</a:t>
            </a:r>
            <a:r>
              <a:rPr lang="en-US" sz="1400" spc="10" dirty="0"/>
              <a:t> in nature, spanning </a:t>
            </a:r>
            <a:r>
              <a:rPr lang="en-US" sz="1400" spc="30" dirty="0"/>
              <a:t>credit markets, sovereign balance sheets, currencies,</a:t>
            </a:r>
            <a:r>
              <a:rPr lang="en-US" sz="1400" spc="10" dirty="0"/>
              <a:t> and </a:t>
            </a:r>
            <a:r>
              <a:rPr lang="en-US" sz="1400" spc="30" dirty="0"/>
              <a:t>real assets simultaneously.</a:t>
            </a:r>
          </a:p>
          <a:p>
            <a:pPr>
              <a:buNone/>
            </a:pPr>
            <a:r>
              <a:rPr lang="en-US" sz="700" dirty="0"/>
              <a:t> </a:t>
            </a:r>
            <a:br>
              <a:rPr lang="en-US" sz="1400" dirty="0"/>
            </a:br>
            <a:r>
              <a:rPr lang="en-US" sz="700" dirty="0"/>
              <a:t> </a:t>
            </a:r>
            <a:endParaRPr lang="en-US" sz="1400" dirty="0"/>
          </a:p>
          <a:p>
            <a:pPr>
              <a:buNone/>
            </a:pPr>
            <a:endParaRPr lang="en-US" sz="200" b="1" dirty="0"/>
          </a:p>
          <a:p>
            <a:pPr>
              <a:buNone/>
            </a:pPr>
            <a:r>
              <a:rPr lang="en-US" b="1" spc="70" dirty="0">
                <a:solidFill>
                  <a:schemeClr val="tx2"/>
                </a:solidFill>
              </a:rPr>
              <a:t>Fortunes are not built buying stabilized yield</a:t>
            </a:r>
            <a:r>
              <a:rPr lang="en-US" b="1" spc="80" dirty="0">
                <a:solidFill>
                  <a:schemeClr val="tx2"/>
                </a:solidFill>
              </a:rPr>
              <a:t>.</a:t>
            </a:r>
          </a:p>
          <a:p>
            <a:pPr>
              <a:buNone/>
            </a:pPr>
            <a:endParaRPr lang="en-US" sz="600" dirty="0"/>
          </a:p>
          <a:p>
            <a:pPr>
              <a:buNone/>
            </a:pPr>
            <a:r>
              <a:rPr lang="en-US" sz="1600" dirty="0">
                <a:solidFill>
                  <a:schemeClr val="tx2"/>
                </a:solidFill>
              </a:rPr>
              <a:t>They are built:</a:t>
            </a:r>
          </a:p>
          <a:p>
            <a:pPr>
              <a:buNone/>
            </a:pPr>
            <a:endParaRPr lang="en-US" sz="400" dirty="0">
              <a:solidFill>
                <a:schemeClr val="tx2"/>
              </a:solidFill>
            </a:endParaRPr>
          </a:p>
          <a:p>
            <a:pPr marL="742950" lvl="1" indent="-285750">
              <a:buFont typeface="Wingdings" panose="05000000000000000000" pitchFamily="2" charset="2"/>
              <a:buChar char="§"/>
            </a:pPr>
            <a:r>
              <a:rPr lang="en-US" sz="1400" dirty="0"/>
              <a:t>buying distress,</a:t>
            </a:r>
          </a:p>
          <a:p>
            <a:pPr marL="742950" lvl="1" indent="-285750">
              <a:buFont typeface="Wingdings" panose="05000000000000000000" pitchFamily="2" charset="2"/>
              <a:buChar char="§"/>
            </a:pPr>
            <a:r>
              <a:rPr lang="en-US" sz="1400" dirty="0"/>
              <a:t>controlling paper,</a:t>
            </a:r>
          </a:p>
          <a:p>
            <a:pPr marL="742950" lvl="1" indent="-285750">
              <a:buFont typeface="Wingdings" panose="05000000000000000000" pitchFamily="2" charset="2"/>
              <a:buChar char="§"/>
            </a:pPr>
            <a:r>
              <a:rPr lang="en-US" sz="1400" dirty="0"/>
              <a:t>securing hard collateral, and</a:t>
            </a:r>
          </a:p>
          <a:p>
            <a:pPr marL="742950" lvl="1" indent="-285750">
              <a:buFont typeface="Wingdings" panose="05000000000000000000" pitchFamily="2" charset="2"/>
              <a:buChar char="§"/>
            </a:pPr>
            <a:r>
              <a:rPr lang="en-US" sz="1400" dirty="0"/>
              <a:t>executing vertically integrated takeovers</a:t>
            </a:r>
          </a:p>
          <a:p>
            <a:pPr>
              <a:buNone/>
            </a:pPr>
            <a:endParaRPr lang="en-US" sz="400" dirty="0"/>
          </a:p>
          <a:p>
            <a:pPr>
              <a:buNone/>
            </a:pPr>
            <a:r>
              <a:rPr lang="en-US" sz="1400" dirty="0"/>
              <a:t>   ~ while the rest of the market freezes.</a:t>
            </a:r>
          </a:p>
          <a:p>
            <a:pPr>
              <a:buNone/>
            </a:pPr>
            <a:r>
              <a:rPr lang="en-US" sz="700" dirty="0"/>
              <a:t> </a:t>
            </a:r>
            <a:br>
              <a:rPr lang="en-US" sz="1400" dirty="0"/>
            </a:br>
            <a:r>
              <a:rPr lang="en-US" sz="700" dirty="0"/>
              <a:t> </a:t>
            </a:r>
            <a:endParaRPr lang="en-US" sz="1400" dirty="0"/>
          </a:p>
          <a:p>
            <a:pPr>
              <a:buNone/>
            </a:pPr>
            <a:r>
              <a:rPr lang="en-US" dirty="0">
                <a:solidFill>
                  <a:schemeClr val="tx2"/>
                </a:solidFill>
              </a:rPr>
              <a:t>This is the </a:t>
            </a:r>
            <a:r>
              <a:rPr lang="en-US" i="1" dirty="0">
                <a:solidFill>
                  <a:schemeClr val="tx2"/>
                </a:solidFill>
              </a:rPr>
              <a:t>moment</a:t>
            </a:r>
            <a:r>
              <a:rPr lang="en-US" dirty="0">
                <a:solidFill>
                  <a:schemeClr val="tx2"/>
                </a:solidFill>
              </a:rPr>
              <a:t> Eagle Feather Capital Partners was built for.</a:t>
            </a:r>
          </a:p>
          <a:p>
            <a:pPr>
              <a:buNone/>
            </a:pPr>
            <a:endParaRPr lang="en-US" sz="600" dirty="0"/>
          </a:p>
          <a:p>
            <a:pPr>
              <a:lnSpc>
                <a:spcPct val="120000"/>
              </a:lnSpc>
              <a:buNone/>
            </a:pPr>
            <a:r>
              <a:rPr lang="en-US" sz="1400" dirty="0"/>
              <a:t>Not to chase yield.</a:t>
            </a:r>
            <a:br>
              <a:rPr lang="en-US" sz="1400" dirty="0"/>
            </a:br>
            <a:r>
              <a:rPr lang="en-US" sz="1400" dirty="0"/>
              <a:t>Not to depend on timing.</a:t>
            </a:r>
            <a:br>
              <a:rPr lang="en-US" sz="1400" dirty="0"/>
            </a:br>
            <a:r>
              <a:rPr lang="en-US" sz="1400" dirty="0"/>
              <a:t>Not to rely on liquidity.</a:t>
            </a:r>
          </a:p>
          <a:p>
            <a:pPr>
              <a:lnSpc>
                <a:spcPct val="120000"/>
              </a:lnSpc>
              <a:buNone/>
            </a:pPr>
            <a:endParaRPr lang="en-US" sz="600" dirty="0"/>
          </a:p>
          <a:p>
            <a:pPr>
              <a:buNone/>
            </a:pPr>
            <a:endParaRPr lang="en-US" sz="600" dirty="0"/>
          </a:p>
          <a:p>
            <a:pPr>
              <a:buNone/>
            </a:pPr>
            <a:r>
              <a:rPr lang="en-US" sz="1600" b="1" spc="50" dirty="0"/>
              <a:t>But to deploy with precision when </a:t>
            </a:r>
            <a:r>
              <a:rPr lang="en-US" sz="1600" b="1" spc="60" dirty="0"/>
              <a:t>capital is scarce</a:t>
            </a:r>
            <a:r>
              <a:rPr lang="en-US" sz="1600" b="1" spc="50" dirty="0"/>
              <a:t>, </a:t>
            </a:r>
            <a:r>
              <a:rPr lang="en-US" sz="1600" b="1" spc="60" dirty="0"/>
              <a:t>confidence is broken</a:t>
            </a:r>
            <a:r>
              <a:rPr lang="en-US" sz="1600" b="1" spc="50" dirty="0"/>
              <a:t>, and </a:t>
            </a:r>
            <a:r>
              <a:rPr lang="en-US" sz="1600" b="1" spc="60" dirty="0"/>
              <a:t>asymmetry is </a:t>
            </a:r>
            <a:r>
              <a:rPr lang="en-US" sz="1600" b="1" i="1" spc="60" dirty="0"/>
              <a:t>overwhelming</a:t>
            </a:r>
            <a:r>
              <a:rPr lang="en-US" sz="1600" b="1" i="1" spc="50" dirty="0"/>
              <a:t>.</a:t>
            </a:r>
          </a:p>
        </p:txBody>
      </p:sp>
    </p:spTree>
    <p:extLst>
      <p:ext uri="{BB962C8B-B14F-4D97-AF65-F5344CB8AC3E}">
        <p14:creationId xmlns:p14="http://schemas.microsoft.com/office/powerpoint/2010/main" val="3132849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125E0-CC9E-9E51-88CD-40DA65BC08D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5B2AD31-ED4F-1C0F-9350-008DC1BC84B3}"/>
              </a:ext>
            </a:extLst>
          </p:cNvPr>
          <p:cNvPicPr>
            <a:picLocks noChangeAspect="1"/>
          </p:cNvPicPr>
          <p:nvPr/>
        </p:nvPicPr>
        <p:blipFill>
          <a:blip r:embed="rId2"/>
          <a:stretch>
            <a:fillRect/>
          </a:stretch>
        </p:blipFill>
        <p:spPr>
          <a:xfrm>
            <a:off x="8463020" y="1372277"/>
            <a:ext cx="3728980" cy="3538181"/>
          </a:xfrm>
          <a:prstGeom prst="rect">
            <a:avLst/>
          </a:prstGeom>
        </p:spPr>
      </p:pic>
      <p:sp>
        <p:nvSpPr>
          <p:cNvPr id="2" name="Title 1">
            <a:extLst>
              <a:ext uri="{FF2B5EF4-FFF2-40B4-BE49-F238E27FC236}">
                <a16:creationId xmlns:a16="http://schemas.microsoft.com/office/drawing/2014/main" id="{0A2D4641-0C61-4D67-0D99-63A5CCF0AB31}"/>
              </a:ext>
            </a:extLst>
          </p:cNvPr>
          <p:cNvSpPr txBox="1">
            <a:spLocks/>
          </p:cNvSpPr>
          <p:nvPr/>
        </p:nvSpPr>
        <p:spPr>
          <a:xfrm>
            <a:off x="452120" y="282528"/>
            <a:ext cx="11739880" cy="549576"/>
          </a:xfrm>
          <a:prstGeom prst="rect">
            <a:avLst/>
          </a:prstGeom>
        </p:spPr>
        <p:txBody>
          <a:bodyPr>
            <a:noAutofit/>
          </a:bodyPr>
          <a:lst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a:lstStyle>
          <a:p>
            <a:r>
              <a:rPr lang="en-US" b="1" spc="100" dirty="0">
                <a:solidFill>
                  <a:schemeClr val="tx1">
                    <a:alpha val="75000"/>
                  </a:schemeClr>
                </a:solidFill>
              </a:rPr>
              <a:t>MACRO REALITY: </a:t>
            </a:r>
            <a:r>
              <a:rPr lang="en-US" spc="100" dirty="0"/>
              <a:t>The Coming Credit </a:t>
            </a:r>
            <a:r>
              <a:rPr lang="en-US" i="1" spc="100" dirty="0"/>
              <a:t>Cascade</a:t>
            </a:r>
          </a:p>
        </p:txBody>
      </p:sp>
      <p:sp>
        <p:nvSpPr>
          <p:cNvPr id="7" name="Content Placeholder 2">
            <a:extLst>
              <a:ext uri="{FF2B5EF4-FFF2-40B4-BE49-F238E27FC236}">
                <a16:creationId xmlns:a16="http://schemas.microsoft.com/office/drawing/2014/main" id="{6F52A86E-6AD5-717C-5578-797207916332}"/>
              </a:ext>
            </a:extLst>
          </p:cNvPr>
          <p:cNvSpPr txBox="1">
            <a:spLocks/>
          </p:cNvSpPr>
          <p:nvPr/>
        </p:nvSpPr>
        <p:spPr>
          <a:xfrm>
            <a:off x="689356" y="1236043"/>
            <a:ext cx="10813287" cy="1527265"/>
          </a:xfrm>
          <a:prstGeom prst="rect">
            <a:avLst/>
          </a:prstGeom>
        </p:spPr>
        <p:txBody>
          <a:bodyPr>
            <a:noAutofit/>
          </a:bodyPr>
          <a:lstStyle>
            <a:lvl1pPr marL="228600" indent="-228600" algn="l" defTabSz="914400" rtl="0" eaLnBrk="1" latinLnBrk="0" hangingPunct="1">
              <a:lnSpc>
                <a:spcPct val="120000"/>
              </a:lnSpc>
              <a:spcBef>
                <a:spcPts val="1000"/>
              </a:spcBef>
              <a:buSzPct val="80000"/>
              <a:buFont typeface="Arial" panose="020B0604020202020204" pitchFamily="34" charset="0"/>
              <a:buChar char="•"/>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solidFill>
                  <a:schemeClr val="tx1">
                    <a:alpha val="85000"/>
                  </a:schemeClr>
                </a:solidFill>
              </a:rPr>
              <a:t>CRE Debt Maturity Breakdown</a:t>
            </a:r>
          </a:p>
          <a:p>
            <a:pPr lvl="1">
              <a:lnSpc>
                <a:spcPct val="110000"/>
              </a:lnSpc>
              <a:spcBef>
                <a:spcPts val="0"/>
              </a:spcBef>
              <a:buFont typeface="Wingdings" panose="05000000000000000000" pitchFamily="2" charset="2"/>
              <a:buChar char="§"/>
            </a:pPr>
            <a:r>
              <a:rPr lang="en-US" sz="1600" b="1" dirty="0"/>
              <a:t> $2.4 trillion</a:t>
            </a:r>
            <a:r>
              <a:rPr lang="en-US" sz="1600" dirty="0"/>
              <a:t> </a:t>
            </a:r>
            <a:r>
              <a:rPr lang="en-US" sz="1600" b="0" dirty="0"/>
              <a:t>matures by end of 2026</a:t>
            </a:r>
          </a:p>
          <a:p>
            <a:pPr lvl="1">
              <a:lnSpc>
                <a:spcPct val="110000"/>
              </a:lnSpc>
              <a:spcBef>
                <a:spcPts val="0"/>
              </a:spcBef>
              <a:buFont typeface="Wingdings" panose="05000000000000000000" pitchFamily="2" charset="2"/>
              <a:buChar char="§"/>
            </a:pPr>
            <a:r>
              <a:rPr lang="en-US" sz="1600" b="1" dirty="0"/>
              <a:t> $250-$400 billion per quarter</a:t>
            </a:r>
            <a:r>
              <a:rPr lang="en-US" sz="1600" dirty="0"/>
              <a:t> </a:t>
            </a:r>
            <a:r>
              <a:rPr lang="en-US" sz="1600" b="0" dirty="0"/>
              <a:t>requires refinancing</a:t>
            </a:r>
          </a:p>
          <a:p>
            <a:pPr lvl="1">
              <a:lnSpc>
                <a:spcPct val="110000"/>
              </a:lnSpc>
              <a:spcBef>
                <a:spcPts val="0"/>
              </a:spcBef>
              <a:buFont typeface="Wingdings" panose="05000000000000000000" pitchFamily="2" charset="2"/>
              <a:buChar char="§"/>
            </a:pPr>
            <a:r>
              <a:rPr lang="en-US" sz="1600" dirty="0"/>
              <a:t> </a:t>
            </a:r>
            <a:r>
              <a:rPr lang="en-US" sz="1600" b="0" dirty="0"/>
              <a:t>The majority </a:t>
            </a:r>
            <a:r>
              <a:rPr lang="en-US" sz="1600" dirty="0"/>
              <a:t>cannot refinance </a:t>
            </a:r>
            <a:r>
              <a:rPr lang="en-US" sz="1600" b="0" dirty="0"/>
              <a:t>without realizing catastrophic losses</a:t>
            </a:r>
          </a:p>
          <a:p>
            <a:pPr lvl="1">
              <a:lnSpc>
                <a:spcPct val="110000"/>
              </a:lnSpc>
              <a:spcBef>
                <a:spcPts val="0"/>
              </a:spcBef>
              <a:buFont typeface="Wingdings" panose="05000000000000000000" pitchFamily="2" charset="2"/>
              <a:buChar char="§"/>
            </a:pPr>
            <a:r>
              <a:rPr lang="en-US" sz="1600" dirty="0"/>
              <a:t> Cap rates rising, </a:t>
            </a:r>
            <a:r>
              <a:rPr lang="en-US" sz="1600" b="0" dirty="0"/>
              <a:t>valuations falling 25-50%</a:t>
            </a:r>
            <a:r>
              <a:rPr lang="en-US" sz="1600" dirty="0"/>
              <a:t> </a:t>
            </a:r>
            <a:r>
              <a:rPr lang="en-US" sz="1600" b="0" dirty="0"/>
              <a:t>across major sectors</a:t>
            </a:r>
          </a:p>
          <a:p>
            <a:pPr lvl="1">
              <a:lnSpc>
                <a:spcPct val="110000"/>
              </a:lnSpc>
              <a:spcBef>
                <a:spcPts val="0"/>
              </a:spcBef>
              <a:buFont typeface="Wingdings" panose="05000000000000000000" pitchFamily="2" charset="2"/>
              <a:buChar char="§"/>
            </a:pPr>
            <a:r>
              <a:rPr lang="en-US" sz="1600" dirty="0"/>
              <a:t> DSCR failure spreading </a:t>
            </a:r>
            <a:r>
              <a:rPr lang="en-US" sz="1600" b="0" dirty="0"/>
              <a:t>across office, retail, hospitality, and transitional assets</a:t>
            </a:r>
          </a:p>
          <a:p>
            <a:pPr marL="0" indent="0">
              <a:lnSpc>
                <a:spcPct val="110000"/>
              </a:lnSpc>
              <a:spcBef>
                <a:spcPts val="0"/>
              </a:spcBef>
              <a:buNone/>
            </a:pPr>
            <a:endParaRPr lang="en-US" sz="800" b="1" dirty="0"/>
          </a:p>
          <a:p>
            <a:pPr marL="0" indent="0">
              <a:spcBef>
                <a:spcPts val="0"/>
              </a:spcBef>
              <a:buNone/>
            </a:pPr>
            <a:r>
              <a:rPr lang="en-US" sz="2000" b="1" dirty="0">
                <a:solidFill>
                  <a:schemeClr val="tx1">
                    <a:alpha val="85000"/>
                  </a:schemeClr>
                </a:solidFill>
              </a:rPr>
              <a:t>The Banking System Is Cracking</a:t>
            </a:r>
          </a:p>
          <a:p>
            <a:pPr lvl="1">
              <a:lnSpc>
                <a:spcPct val="110000"/>
              </a:lnSpc>
              <a:spcBef>
                <a:spcPts val="0"/>
              </a:spcBef>
              <a:buFont typeface="Wingdings" panose="05000000000000000000" pitchFamily="2" charset="2"/>
              <a:buChar char="§"/>
            </a:pPr>
            <a:r>
              <a:rPr lang="en-US" sz="1600" dirty="0"/>
              <a:t> </a:t>
            </a:r>
            <a:r>
              <a:rPr lang="en-US" sz="1600" b="0" dirty="0"/>
              <a:t>Regional banks are </a:t>
            </a:r>
            <a:r>
              <a:rPr lang="en-US" sz="1600" dirty="0"/>
              <a:t>overexposed to CRE </a:t>
            </a:r>
            <a:r>
              <a:rPr lang="en-US" sz="1600" b="0" dirty="0"/>
              <a:t>and underwater on loan books</a:t>
            </a:r>
          </a:p>
          <a:p>
            <a:pPr lvl="1">
              <a:lnSpc>
                <a:spcPct val="110000"/>
              </a:lnSpc>
              <a:spcBef>
                <a:spcPts val="0"/>
              </a:spcBef>
              <a:buFont typeface="Wingdings" panose="05000000000000000000" pitchFamily="2" charset="2"/>
              <a:buChar char="§"/>
            </a:pPr>
            <a:r>
              <a:rPr lang="en-US" sz="1600" dirty="0"/>
              <a:t> Loan loss provisions are accelerating </a:t>
            </a:r>
            <a:r>
              <a:rPr lang="en-US" sz="1600" b="0" dirty="0"/>
              <a:t>despite muted public disclosures</a:t>
            </a:r>
          </a:p>
          <a:p>
            <a:pPr lvl="1">
              <a:lnSpc>
                <a:spcPct val="110000"/>
              </a:lnSpc>
              <a:spcBef>
                <a:spcPts val="0"/>
              </a:spcBef>
              <a:buFont typeface="Wingdings" panose="05000000000000000000" pitchFamily="2" charset="2"/>
              <a:buChar char="§"/>
            </a:pPr>
            <a:r>
              <a:rPr lang="en-US" sz="1600" dirty="0"/>
              <a:t> FDIC is preparing for multiple institutional failures</a:t>
            </a:r>
          </a:p>
          <a:p>
            <a:pPr lvl="1">
              <a:lnSpc>
                <a:spcPct val="110000"/>
              </a:lnSpc>
              <a:spcBef>
                <a:spcPts val="0"/>
              </a:spcBef>
              <a:buFont typeface="Wingdings" panose="05000000000000000000" pitchFamily="2" charset="2"/>
              <a:buChar char="§"/>
            </a:pPr>
            <a:r>
              <a:rPr lang="en-US" sz="1600" dirty="0"/>
              <a:t> Liquidity is evaporating</a:t>
            </a:r>
            <a:r>
              <a:rPr lang="en-US" sz="1600" dirty="0">
                <a:solidFill>
                  <a:schemeClr val="tx1"/>
                </a:solidFill>
              </a:rPr>
              <a:t> → </a:t>
            </a:r>
            <a:r>
              <a:rPr lang="en-US" sz="1600" i="1" spc="120" dirty="0">
                <a:solidFill>
                  <a:schemeClr val="tx1">
                    <a:alpha val="85000"/>
                  </a:schemeClr>
                </a:solidFill>
              </a:rPr>
              <a:t>fast</a:t>
            </a:r>
          </a:p>
          <a:p>
            <a:pPr marL="0" indent="0">
              <a:lnSpc>
                <a:spcPct val="110000"/>
              </a:lnSpc>
              <a:spcBef>
                <a:spcPts val="0"/>
              </a:spcBef>
              <a:buNone/>
            </a:pPr>
            <a:endParaRPr lang="en-US" sz="800" dirty="0"/>
          </a:p>
          <a:p>
            <a:pPr marL="0" indent="0">
              <a:spcBef>
                <a:spcPts val="0"/>
              </a:spcBef>
              <a:buNone/>
            </a:pPr>
            <a:r>
              <a:rPr lang="en-US" sz="2000" b="1" dirty="0">
                <a:solidFill>
                  <a:schemeClr val="tx1">
                    <a:alpha val="85000"/>
                  </a:schemeClr>
                </a:solidFill>
              </a:rPr>
              <a:t>The Result</a:t>
            </a:r>
          </a:p>
          <a:p>
            <a:pPr marL="0" indent="0">
              <a:spcBef>
                <a:spcPts val="0"/>
              </a:spcBef>
              <a:buNone/>
            </a:pPr>
            <a:r>
              <a:rPr lang="en-US" sz="1600" dirty="0"/>
              <a:t>Assets won’t cash-flow </a:t>
            </a:r>
            <a:r>
              <a:rPr lang="en-US" sz="1600" b="1" dirty="0">
                <a:solidFill>
                  <a:schemeClr val="tx1">
                    <a:alpha val="85000"/>
                  </a:schemeClr>
                </a:solidFill>
              </a:rPr>
              <a:t>→</a:t>
            </a:r>
            <a:r>
              <a:rPr lang="en-US" sz="1600" b="1" dirty="0"/>
              <a:t> </a:t>
            </a:r>
            <a:r>
              <a:rPr lang="en-US" sz="1600" dirty="0"/>
              <a:t>Loans won’t refinance </a:t>
            </a:r>
            <a:r>
              <a:rPr lang="en-US" sz="1600" b="1" dirty="0">
                <a:solidFill>
                  <a:schemeClr val="tx1">
                    <a:alpha val="85000"/>
                  </a:schemeClr>
                </a:solidFill>
              </a:rPr>
              <a:t>→</a:t>
            </a:r>
            <a:r>
              <a:rPr lang="en-US" sz="1600" b="1" dirty="0"/>
              <a:t> </a:t>
            </a:r>
            <a:r>
              <a:rPr lang="en-US" sz="1600" dirty="0"/>
              <a:t>Borrowers will default </a:t>
            </a:r>
            <a:r>
              <a:rPr lang="en-US" sz="1600" b="1" dirty="0">
                <a:solidFill>
                  <a:schemeClr val="tx1">
                    <a:alpha val="85000"/>
                  </a:schemeClr>
                </a:solidFill>
              </a:rPr>
              <a:t>→</a:t>
            </a:r>
            <a:r>
              <a:rPr lang="en-US" sz="1600" b="1" dirty="0"/>
              <a:t> </a:t>
            </a:r>
            <a:r>
              <a:rPr lang="en-US" sz="1600" dirty="0"/>
              <a:t>Lenders will liquidate </a:t>
            </a:r>
            <a:r>
              <a:rPr lang="en-US" sz="1600" b="1" dirty="0">
                <a:solidFill>
                  <a:schemeClr val="tx1">
                    <a:alpha val="85000"/>
                  </a:schemeClr>
                </a:solidFill>
              </a:rPr>
              <a:t>→</a:t>
            </a:r>
            <a:r>
              <a:rPr lang="en-US" sz="1600" b="1" dirty="0"/>
              <a:t> </a:t>
            </a:r>
          </a:p>
          <a:p>
            <a:pPr marL="0" indent="0">
              <a:spcBef>
                <a:spcPts val="0"/>
              </a:spcBef>
              <a:buNone/>
            </a:pPr>
            <a:r>
              <a:rPr lang="en-US" sz="1600" dirty="0"/>
              <a:t>Distress becomes systemic </a:t>
            </a:r>
            <a:r>
              <a:rPr lang="en-US" sz="1600" b="1" dirty="0">
                <a:solidFill>
                  <a:schemeClr val="tx1"/>
                </a:solidFill>
              </a:rPr>
              <a:t>→ Prices collapse</a:t>
            </a:r>
            <a:r>
              <a:rPr lang="en-US" sz="1600" b="1" dirty="0"/>
              <a:t>.</a:t>
            </a:r>
            <a:endParaRPr lang="en-US" sz="1600" dirty="0"/>
          </a:p>
          <a:p>
            <a:pPr marL="0" indent="0">
              <a:spcBef>
                <a:spcPts val="0"/>
              </a:spcBef>
              <a:buNone/>
            </a:pPr>
            <a:endParaRPr lang="en-US" sz="1600" dirty="0"/>
          </a:p>
          <a:p>
            <a:pPr marL="0" indent="0">
              <a:spcBef>
                <a:spcPts val="0"/>
              </a:spcBef>
              <a:buNone/>
            </a:pPr>
            <a:r>
              <a:rPr lang="en-US" sz="1800" b="1" dirty="0"/>
              <a:t>This is 1989-1995 all over again, but with </a:t>
            </a:r>
            <a:r>
              <a:rPr lang="en-US" sz="1800" b="1" i="1" dirty="0">
                <a:solidFill>
                  <a:schemeClr val="tx1">
                    <a:alpha val="85000"/>
                  </a:schemeClr>
                </a:solidFill>
              </a:rPr>
              <a:t>more</a:t>
            </a:r>
            <a:r>
              <a:rPr lang="en-US" sz="1800" i="1" dirty="0">
                <a:solidFill>
                  <a:schemeClr val="tx1">
                    <a:alpha val="85000"/>
                  </a:schemeClr>
                </a:solidFill>
              </a:rPr>
              <a:t> leverage, </a:t>
            </a:r>
            <a:r>
              <a:rPr lang="en-US" sz="1800" b="1" i="1" dirty="0">
                <a:solidFill>
                  <a:schemeClr val="tx1">
                    <a:alpha val="85000"/>
                  </a:schemeClr>
                </a:solidFill>
              </a:rPr>
              <a:t>more</a:t>
            </a:r>
            <a:r>
              <a:rPr lang="en-US" sz="1800" i="1" dirty="0">
                <a:solidFill>
                  <a:schemeClr val="tx1">
                    <a:alpha val="85000"/>
                  </a:schemeClr>
                </a:solidFill>
              </a:rPr>
              <a:t> complexity, and </a:t>
            </a:r>
            <a:r>
              <a:rPr lang="en-US" sz="1800" b="1" i="1" dirty="0">
                <a:solidFill>
                  <a:schemeClr val="tx1">
                    <a:alpha val="85000"/>
                  </a:schemeClr>
                </a:solidFill>
              </a:rPr>
              <a:t>more</a:t>
            </a:r>
            <a:r>
              <a:rPr lang="en-US" sz="1800" i="1" dirty="0">
                <a:solidFill>
                  <a:schemeClr val="tx1">
                    <a:alpha val="85000"/>
                  </a:schemeClr>
                </a:solidFill>
              </a:rPr>
              <a:t> global contagion</a:t>
            </a:r>
            <a:r>
              <a:rPr lang="en-US" sz="1800" dirty="0"/>
              <a:t>.</a:t>
            </a:r>
          </a:p>
        </p:txBody>
      </p:sp>
      <p:sp>
        <p:nvSpPr>
          <p:cNvPr id="5" name="TextBox 4">
            <a:extLst>
              <a:ext uri="{FF2B5EF4-FFF2-40B4-BE49-F238E27FC236}">
                <a16:creationId xmlns:a16="http://schemas.microsoft.com/office/drawing/2014/main" id="{801A373C-8DF3-C13A-0E27-0A343DBA8329}"/>
              </a:ext>
            </a:extLst>
          </p:cNvPr>
          <p:cNvSpPr txBox="1"/>
          <p:nvPr/>
        </p:nvSpPr>
        <p:spPr>
          <a:xfrm>
            <a:off x="11802940" y="6488668"/>
            <a:ext cx="389060" cy="230832"/>
          </a:xfrm>
          <a:prstGeom prst="rect">
            <a:avLst/>
          </a:prstGeom>
          <a:noFill/>
        </p:spPr>
        <p:txBody>
          <a:bodyPr wrap="square">
            <a:spAutoFit/>
          </a:bodyPr>
          <a:lstStyle/>
          <a:p>
            <a:fld id="{AE208ADF-3ADD-483D-A721-14E3EEE2C135}" type="slidenum">
              <a:rPr lang="en-US" sz="900" b="1" smtClean="0">
                <a:solidFill>
                  <a:schemeClr val="tx2"/>
                </a:solidFill>
              </a:rPr>
              <a:pPr/>
              <a:t>7</a:t>
            </a:fld>
            <a:endParaRPr lang="en-US" sz="900" b="1" dirty="0">
              <a:solidFill>
                <a:schemeClr val="tx2"/>
              </a:solidFill>
            </a:endParaRPr>
          </a:p>
        </p:txBody>
      </p:sp>
    </p:spTree>
    <p:extLst>
      <p:ext uri="{BB962C8B-B14F-4D97-AF65-F5344CB8AC3E}">
        <p14:creationId xmlns:p14="http://schemas.microsoft.com/office/powerpoint/2010/main" val="787035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3C5E5-6E70-FDD1-4DE8-BAA249F2AD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473FE3-0677-2547-E6CF-0AB9074EA906}"/>
              </a:ext>
            </a:extLst>
          </p:cNvPr>
          <p:cNvSpPr>
            <a:spLocks noGrp="1"/>
          </p:cNvSpPr>
          <p:nvPr>
            <p:ph type="title"/>
          </p:nvPr>
        </p:nvSpPr>
        <p:spPr>
          <a:xfrm>
            <a:off x="557917" y="393003"/>
            <a:ext cx="11564413" cy="549576"/>
          </a:xfrm>
        </p:spPr>
        <p:txBody>
          <a:bodyPr>
            <a:noAutofit/>
          </a:bodyPr>
          <a:lstStyle/>
          <a:p>
            <a:r>
              <a:rPr lang="en-US" spc="40" dirty="0">
                <a:solidFill>
                  <a:schemeClr val="tx1">
                    <a:alpha val="75000"/>
                  </a:schemeClr>
                </a:solidFill>
              </a:rPr>
              <a:t>Historical Precedent</a:t>
            </a:r>
            <a:r>
              <a:rPr lang="en-US" dirty="0">
                <a:solidFill>
                  <a:schemeClr val="tx1">
                    <a:alpha val="75000"/>
                  </a:schemeClr>
                </a:solidFill>
              </a:rPr>
              <a:t>: </a:t>
            </a:r>
            <a:r>
              <a:rPr lang="en-US" dirty="0"/>
              <a:t>The RTC Era Playbook</a:t>
            </a:r>
          </a:p>
        </p:txBody>
      </p:sp>
      <p:sp>
        <p:nvSpPr>
          <p:cNvPr id="44" name="Slide Number Placeholder 43">
            <a:extLst>
              <a:ext uri="{FF2B5EF4-FFF2-40B4-BE49-F238E27FC236}">
                <a16:creationId xmlns:a16="http://schemas.microsoft.com/office/drawing/2014/main" id="{09F86269-4B4C-42D7-E431-F2A1513D20F2}"/>
              </a:ext>
            </a:extLst>
          </p:cNvPr>
          <p:cNvSpPr>
            <a:spLocks noGrp="1"/>
          </p:cNvSpPr>
          <p:nvPr>
            <p:ph type="sldNum" sz="quarter" idx="4"/>
          </p:nvPr>
        </p:nvSpPr>
        <p:spPr>
          <a:xfrm>
            <a:off x="10518474" y="6356350"/>
            <a:ext cx="1414733" cy="365125"/>
          </a:xfrm>
        </p:spPr>
        <p:txBody>
          <a:bodyPr/>
          <a:lstStyle/>
          <a:p>
            <a:fld id="{AE208ADF-3ADD-483D-A721-14E3EEE2C135}" type="slidenum">
              <a:rPr lang="en-US" smtClean="0"/>
              <a:pPr/>
              <a:t>8</a:t>
            </a:fld>
            <a:endParaRPr lang="en-US" dirty="0"/>
          </a:p>
        </p:txBody>
      </p:sp>
      <p:sp>
        <p:nvSpPr>
          <p:cNvPr id="8" name="Content Placeholder 7">
            <a:extLst>
              <a:ext uri="{FF2B5EF4-FFF2-40B4-BE49-F238E27FC236}">
                <a16:creationId xmlns:a16="http://schemas.microsoft.com/office/drawing/2014/main" id="{C71DC581-9E01-069C-7DB7-B7B7ABFCC985}"/>
              </a:ext>
            </a:extLst>
          </p:cNvPr>
          <p:cNvSpPr>
            <a:spLocks noGrp="1"/>
          </p:cNvSpPr>
          <p:nvPr>
            <p:ph idx="1"/>
          </p:nvPr>
        </p:nvSpPr>
        <p:spPr>
          <a:xfrm>
            <a:off x="765769" y="1287396"/>
            <a:ext cx="10817218" cy="3507457"/>
          </a:xfrm>
        </p:spPr>
        <p:txBody>
          <a:bodyPr>
            <a:noAutofit/>
          </a:bodyPr>
          <a:lstStyle/>
          <a:p>
            <a:r>
              <a:rPr lang="en-US" sz="1800" dirty="0">
                <a:solidFill>
                  <a:schemeClr val="tx1">
                    <a:alpha val="85000"/>
                  </a:schemeClr>
                </a:solidFill>
              </a:rPr>
              <a:t>In the early 1990s, the U.S. government liquidated more than </a:t>
            </a:r>
            <a:r>
              <a:rPr lang="en-US" sz="1800" b="1" dirty="0">
                <a:solidFill>
                  <a:schemeClr val="tx1">
                    <a:alpha val="85000"/>
                  </a:schemeClr>
                </a:solidFill>
              </a:rPr>
              <a:t>$400 billion </a:t>
            </a:r>
            <a:r>
              <a:rPr lang="en-US" sz="1800" dirty="0">
                <a:solidFill>
                  <a:schemeClr val="tx1">
                    <a:alpha val="85000"/>
                  </a:schemeClr>
                </a:solidFill>
              </a:rPr>
              <a:t>in </a:t>
            </a:r>
            <a:r>
              <a:rPr lang="en-US" sz="1800" dirty="0"/>
              <a:t>distressed loans and real estate through the Resolution Trust Corporation.</a:t>
            </a:r>
            <a:endParaRPr lang="en-US" sz="800" dirty="0"/>
          </a:p>
          <a:p>
            <a:r>
              <a:rPr lang="en-US" sz="1600" dirty="0"/>
              <a:t>The operators who moved with </a:t>
            </a:r>
            <a:r>
              <a:rPr lang="en-US" sz="1600" b="1" i="1" dirty="0"/>
              <a:t>speed, discipline</a:t>
            </a:r>
            <a:r>
              <a:rPr lang="en-US" sz="1600" dirty="0"/>
              <a:t>, and </a:t>
            </a:r>
            <a:r>
              <a:rPr lang="en-US" sz="1600" b="1" i="1" dirty="0"/>
              <a:t>liquidity</a:t>
            </a:r>
            <a:r>
              <a:rPr lang="en-US" sz="1600" dirty="0"/>
              <a:t> became legends:</a:t>
            </a:r>
          </a:p>
          <a:p>
            <a:pPr marL="560070" lvl="1" indent="-285750">
              <a:lnSpc>
                <a:spcPct val="110000"/>
              </a:lnSpc>
              <a:buFont typeface="Wingdings" panose="05000000000000000000" pitchFamily="2" charset="2"/>
              <a:buChar char="§"/>
            </a:pPr>
            <a:r>
              <a:rPr lang="en-US" sz="1600" dirty="0"/>
              <a:t>Sam Zell</a:t>
            </a:r>
          </a:p>
          <a:p>
            <a:pPr marL="560070" lvl="1" indent="-285750">
              <a:lnSpc>
                <a:spcPct val="110000"/>
              </a:lnSpc>
              <a:buFont typeface="Wingdings" panose="05000000000000000000" pitchFamily="2" charset="2"/>
              <a:buChar char="§"/>
            </a:pPr>
            <a:r>
              <a:rPr lang="en-US" sz="1600" dirty="0"/>
              <a:t>Leon Black</a:t>
            </a:r>
          </a:p>
          <a:p>
            <a:pPr marL="560070" lvl="1" indent="-285750">
              <a:lnSpc>
                <a:spcPct val="110000"/>
              </a:lnSpc>
              <a:buFont typeface="Wingdings" panose="05000000000000000000" pitchFamily="2" charset="2"/>
              <a:buChar char="§"/>
            </a:pPr>
            <a:r>
              <a:rPr lang="en-US" sz="1600" dirty="0"/>
              <a:t>Tom Barrack</a:t>
            </a:r>
          </a:p>
          <a:p>
            <a:pPr marL="560070" lvl="1" indent="-285750">
              <a:lnSpc>
                <a:spcPct val="110000"/>
              </a:lnSpc>
              <a:buFont typeface="Wingdings" panose="05000000000000000000" pitchFamily="2" charset="2"/>
              <a:buChar char="§"/>
            </a:pPr>
            <a:r>
              <a:rPr lang="en-US" sz="1600" dirty="0"/>
              <a:t>The Bass Brothers</a:t>
            </a:r>
            <a:endParaRPr lang="en-US" sz="800" dirty="0"/>
          </a:p>
          <a:p>
            <a:r>
              <a:rPr lang="en-US" sz="1600" dirty="0"/>
              <a:t>They acquired assets at </a:t>
            </a:r>
            <a:r>
              <a:rPr lang="en-US" sz="1600" b="1" i="1" dirty="0"/>
              <a:t>10-40 cents on the dollar</a:t>
            </a:r>
            <a:r>
              <a:rPr lang="en-US" sz="1600" dirty="0"/>
              <a:t>, restructured them, and created generational wealth.</a:t>
            </a:r>
          </a:p>
          <a:p>
            <a:endParaRPr lang="en-US" sz="800" b="1" dirty="0"/>
          </a:p>
          <a:p>
            <a:pPr>
              <a:spcBef>
                <a:spcPts val="600"/>
              </a:spcBef>
            </a:pPr>
            <a:r>
              <a:rPr lang="en-US" sz="1600" dirty="0"/>
              <a:t>Where the RTC crisis was a contained, regional failure, today’s environment is </a:t>
            </a:r>
            <a:r>
              <a:rPr lang="en-US" sz="1600" b="1" dirty="0"/>
              <a:t>global and multi-variable. </a:t>
            </a:r>
          </a:p>
          <a:p>
            <a:pPr>
              <a:spcBef>
                <a:spcPts val="600"/>
              </a:spcBef>
            </a:pPr>
            <a:r>
              <a:rPr lang="en-US" sz="1600" dirty="0"/>
              <a:t>defined by</a:t>
            </a:r>
            <a:r>
              <a:rPr lang="en-US" sz="1600" b="1" dirty="0"/>
              <a:t> greater leverage, deeper fragility, more forced sellers, </a:t>
            </a:r>
            <a:r>
              <a:rPr lang="en-US" sz="1600" dirty="0"/>
              <a:t>and a</a:t>
            </a:r>
            <a:r>
              <a:rPr lang="en-US" sz="1600" b="1" dirty="0"/>
              <a:t> scarcity of capable buyers</a:t>
            </a:r>
            <a:r>
              <a:rPr lang="en-US" sz="1600" dirty="0"/>
              <a:t>. </a:t>
            </a:r>
          </a:p>
          <a:p>
            <a:endParaRPr lang="en-US" sz="400" dirty="0"/>
          </a:p>
          <a:p>
            <a:r>
              <a:rPr lang="en-US" sz="2000" dirty="0"/>
              <a:t>This cycle far </a:t>
            </a:r>
            <a:r>
              <a:rPr lang="en-US" sz="2000" dirty="0">
                <a:solidFill>
                  <a:schemeClr val="tx2">
                    <a:lumMod val="90000"/>
                  </a:schemeClr>
                </a:solidFill>
              </a:rPr>
              <a:t>exceeds</a:t>
            </a:r>
            <a:r>
              <a:rPr lang="en-US" sz="2000" b="1" dirty="0">
                <a:solidFill>
                  <a:schemeClr val="tx2">
                    <a:lumMod val="90000"/>
                  </a:schemeClr>
                </a:solidFill>
              </a:rPr>
              <a:t> </a:t>
            </a:r>
            <a:r>
              <a:rPr lang="en-US" sz="2000" dirty="0">
                <a:solidFill>
                  <a:schemeClr val="tx2">
                    <a:lumMod val="90000"/>
                  </a:schemeClr>
                </a:solidFill>
              </a:rPr>
              <a:t>the RTC era in </a:t>
            </a:r>
            <a:r>
              <a:rPr lang="en-US" sz="2000" dirty="0"/>
              <a:t>both </a:t>
            </a:r>
            <a:r>
              <a:rPr lang="en-US" sz="2200" i="1" dirty="0">
                <a:solidFill>
                  <a:schemeClr val="tx1">
                    <a:alpha val="85000"/>
                  </a:schemeClr>
                </a:solidFill>
              </a:rPr>
              <a:t>scale </a:t>
            </a:r>
            <a:r>
              <a:rPr lang="en-US" sz="2000" dirty="0">
                <a:solidFill>
                  <a:schemeClr val="tx1">
                    <a:alpha val="85000"/>
                  </a:schemeClr>
                </a:solidFill>
              </a:rPr>
              <a:t>and</a:t>
            </a:r>
            <a:r>
              <a:rPr lang="en-US" sz="2200" i="1" dirty="0">
                <a:solidFill>
                  <a:schemeClr val="tx1">
                    <a:alpha val="85000"/>
                  </a:schemeClr>
                </a:solidFill>
              </a:rPr>
              <a:t> asymmetric opportunity</a:t>
            </a:r>
            <a:r>
              <a:rPr lang="en-US" sz="2000" dirty="0"/>
              <a:t>.</a:t>
            </a:r>
          </a:p>
        </p:txBody>
      </p:sp>
    </p:spTree>
    <p:extLst>
      <p:ext uri="{BB962C8B-B14F-4D97-AF65-F5344CB8AC3E}">
        <p14:creationId xmlns:p14="http://schemas.microsoft.com/office/powerpoint/2010/main" val="2327790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14FDD30-6E98-37B4-95F2-02FCFA611A0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AB4C50A-B787-7AD9-E7AF-A74A7F6AFC3A}"/>
              </a:ext>
            </a:extLst>
          </p:cNvPr>
          <p:cNvSpPr/>
          <p:nvPr/>
        </p:nvSpPr>
        <p:spPr>
          <a:xfrm>
            <a:off x="0" y="0"/>
            <a:ext cx="12192000" cy="6858000"/>
          </a:xfrm>
          <a:prstGeom prst="rect">
            <a:avLst/>
          </a:prstGeom>
          <a:gradFill>
            <a:gsLst>
              <a:gs pos="0">
                <a:schemeClr val="bg1">
                  <a:alpha val="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6BD284-F263-1D00-002E-55E43887B38D}"/>
              </a:ext>
            </a:extLst>
          </p:cNvPr>
          <p:cNvSpPr/>
          <p:nvPr/>
        </p:nvSpPr>
        <p:spPr>
          <a:xfrm>
            <a:off x="0" y="0"/>
            <a:ext cx="12192000" cy="6858000"/>
          </a:xfrm>
          <a:prstGeom prst="rect">
            <a:avLst/>
          </a:prstGeom>
          <a:blipFill dpi="0" rotWithShape="1">
            <a:blip r:embed="rId3">
              <a:alphaModFix amt="36000"/>
              <a:extLst>
                <a:ext uri="{BEBA8EAE-BF5A-486C-A8C5-ECC9F3942E4B}">
                  <a14:imgProps xmlns:a14="http://schemas.microsoft.com/office/drawing/2010/main">
                    <a14:imgLayer r:embed="rId4">
                      <a14:imgEffect>
                        <a14:sharpenSoften amount="13000"/>
                      </a14:imgEffect>
                      <a14:imgEffect>
                        <a14:brightnessContrast bright="2000" contrast="-19000"/>
                      </a14:imgEffect>
                    </a14:imgLayer>
                  </a14:imgProps>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EBB2B61-B202-0D62-2CC4-E8337CFE006F}"/>
              </a:ext>
            </a:extLst>
          </p:cNvPr>
          <p:cNvSpPr>
            <a:spLocks noGrp="1"/>
          </p:cNvSpPr>
          <p:nvPr>
            <p:ph type="title"/>
          </p:nvPr>
        </p:nvSpPr>
        <p:spPr>
          <a:xfrm>
            <a:off x="893347" y="136525"/>
            <a:ext cx="11220276" cy="549576"/>
          </a:xfrm>
        </p:spPr>
        <p:txBody>
          <a:bodyPr>
            <a:noAutofit/>
          </a:bodyPr>
          <a:lstStyle/>
          <a:p>
            <a:r>
              <a:rPr lang="en-US" spc="40" dirty="0">
                <a:solidFill>
                  <a:schemeClr val="accent5">
                    <a:lumMod val="40000"/>
                    <a:lumOff val="60000"/>
                    <a:alpha val="75000"/>
                  </a:schemeClr>
                </a:solidFill>
              </a:rPr>
              <a:t>Why This Opportunity Is </a:t>
            </a:r>
            <a:r>
              <a:rPr lang="en-US" spc="40" dirty="0">
                <a:solidFill>
                  <a:schemeClr val="tx1">
                    <a:alpha val="75000"/>
                  </a:schemeClr>
                </a:solidFill>
              </a:rPr>
              <a:t>Larger Than RTC</a:t>
            </a:r>
          </a:p>
        </p:txBody>
      </p:sp>
      <p:sp>
        <p:nvSpPr>
          <p:cNvPr id="44" name="Slide Number Placeholder 43">
            <a:extLst>
              <a:ext uri="{FF2B5EF4-FFF2-40B4-BE49-F238E27FC236}">
                <a16:creationId xmlns:a16="http://schemas.microsoft.com/office/drawing/2014/main" id="{A534BBC9-DB98-B8DD-FD47-825F3072D2DA}"/>
              </a:ext>
            </a:extLst>
          </p:cNvPr>
          <p:cNvSpPr>
            <a:spLocks noGrp="1"/>
          </p:cNvSpPr>
          <p:nvPr>
            <p:ph type="sldNum" sz="quarter" idx="4"/>
          </p:nvPr>
        </p:nvSpPr>
        <p:spPr>
          <a:xfrm>
            <a:off x="10518474" y="6356350"/>
            <a:ext cx="1414733" cy="365125"/>
          </a:xfrm>
        </p:spPr>
        <p:txBody>
          <a:bodyPr/>
          <a:lstStyle/>
          <a:p>
            <a:fld id="{AE208ADF-3ADD-483D-A721-14E3EEE2C135}" type="slidenum">
              <a:rPr lang="en-US" smtClean="0"/>
              <a:pPr/>
              <a:t>9</a:t>
            </a:fld>
            <a:endParaRPr lang="en-US" dirty="0"/>
          </a:p>
        </p:txBody>
      </p:sp>
      <p:sp>
        <p:nvSpPr>
          <p:cNvPr id="8" name="Content Placeholder 7">
            <a:extLst>
              <a:ext uri="{FF2B5EF4-FFF2-40B4-BE49-F238E27FC236}">
                <a16:creationId xmlns:a16="http://schemas.microsoft.com/office/drawing/2014/main" id="{CFCBD08F-415E-12E0-5D87-0E924F73B979}"/>
              </a:ext>
            </a:extLst>
          </p:cNvPr>
          <p:cNvSpPr>
            <a:spLocks noGrp="1"/>
          </p:cNvSpPr>
          <p:nvPr>
            <p:ph idx="1"/>
          </p:nvPr>
        </p:nvSpPr>
        <p:spPr>
          <a:xfrm>
            <a:off x="1115989" y="853029"/>
            <a:ext cx="10817218" cy="3507457"/>
          </a:xfrm>
        </p:spPr>
        <p:txBody>
          <a:bodyPr>
            <a:noAutofit/>
          </a:bodyPr>
          <a:lstStyle/>
          <a:p>
            <a:pPr>
              <a:lnSpc>
                <a:spcPct val="100000"/>
              </a:lnSpc>
              <a:spcBef>
                <a:spcPts val="0"/>
              </a:spcBef>
            </a:pPr>
            <a:r>
              <a:rPr lang="en-US" sz="2000" b="1" spc="130" dirty="0">
                <a:solidFill>
                  <a:schemeClr val="tx1">
                    <a:alpha val="85000"/>
                  </a:schemeClr>
                </a:solidFill>
              </a:rPr>
              <a:t>RTC was triggered by:</a:t>
            </a:r>
          </a:p>
          <a:p>
            <a:pPr marL="560070" lvl="1" indent="-285750">
              <a:lnSpc>
                <a:spcPct val="100000"/>
              </a:lnSpc>
              <a:spcBef>
                <a:spcPts val="0"/>
              </a:spcBef>
              <a:buFont typeface="Wingdings" panose="05000000000000000000" pitchFamily="2" charset="2"/>
              <a:buChar char="§"/>
            </a:pPr>
            <a:r>
              <a:rPr lang="en-US" sz="1600" dirty="0">
                <a:solidFill>
                  <a:schemeClr val="accent5">
                    <a:lumMod val="40000"/>
                    <a:lumOff val="60000"/>
                    <a:alpha val="85000"/>
                  </a:schemeClr>
                </a:solidFill>
              </a:rPr>
              <a:t>Savings &amp; Loan insolvency</a:t>
            </a:r>
          </a:p>
          <a:p>
            <a:pPr marL="560070" lvl="1" indent="-285750">
              <a:lnSpc>
                <a:spcPct val="100000"/>
              </a:lnSpc>
              <a:spcBef>
                <a:spcPts val="0"/>
              </a:spcBef>
              <a:buFont typeface="Wingdings" panose="05000000000000000000" pitchFamily="2" charset="2"/>
              <a:buChar char="§"/>
            </a:pPr>
            <a:r>
              <a:rPr lang="en-US" sz="1600" dirty="0">
                <a:solidFill>
                  <a:schemeClr val="accent5">
                    <a:lumMod val="40000"/>
                    <a:lumOff val="60000"/>
                    <a:alpha val="85000"/>
                  </a:schemeClr>
                </a:solidFill>
              </a:rPr>
              <a:t>Interest rate shock</a:t>
            </a:r>
          </a:p>
          <a:p>
            <a:pPr marL="560070" lvl="1" indent="-285750">
              <a:lnSpc>
                <a:spcPct val="100000"/>
              </a:lnSpc>
              <a:spcBef>
                <a:spcPts val="0"/>
              </a:spcBef>
              <a:buFont typeface="Wingdings" panose="05000000000000000000" pitchFamily="2" charset="2"/>
              <a:buChar char="§"/>
            </a:pPr>
            <a:r>
              <a:rPr lang="en-US" sz="1600" dirty="0">
                <a:solidFill>
                  <a:schemeClr val="accent5">
                    <a:lumMod val="40000"/>
                    <a:lumOff val="60000"/>
                    <a:alpha val="85000"/>
                  </a:schemeClr>
                </a:solidFill>
              </a:rPr>
              <a:t>Bad underwriting</a:t>
            </a:r>
          </a:p>
          <a:p>
            <a:pPr>
              <a:lnSpc>
                <a:spcPct val="100000"/>
              </a:lnSpc>
              <a:spcBef>
                <a:spcPts val="0"/>
              </a:spcBef>
            </a:pPr>
            <a:endParaRPr lang="en-US" sz="800" dirty="0"/>
          </a:p>
          <a:p>
            <a:pPr>
              <a:lnSpc>
                <a:spcPct val="100000"/>
              </a:lnSpc>
              <a:spcBef>
                <a:spcPts val="0"/>
              </a:spcBef>
            </a:pPr>
            <a:r>
              <a:rPr lang="en-US" sz="2000" b="1" spc="130" dirty="0">
                <a:solidFill>
                  <a:schemeClr val="tx1"/>
                </a:solidFill>
              </a:rPr>
              <a:t>Today's crisis layers are exponentially broader:</a:t>
            </a:r>
          </a:p>
          <a:p>
            <a:pPr marL="560070" lvl="1" indent="-285750">
              <a:lnSpc>
                <a:spcPct val="100000"/>
              </a:lnSpc>
              <a:spcBef>
                <a:spcPts val="0"/>
              </a:spcBef>
              <a:buFont typeface="Wingdings" panose="05000000000000000000" pitchFamily="2" charset="2"/>
              <a:buChar char="§"/>
            </a:pPr>
            <a:r>
              <a:rPr lang="en-US" sz="1600" dirty="0">
                <a:solidFill>
                  <a:schemeClr val="accent5">
                    <a:lumMod val="40000"/>
                    <a:lumOff val="60000"/>
                  </a:schemeClr>
                </a:solidFill>
              </a:rPr>
              <a:t>Global monetary realignment (BRICS, de-dollarization, gold settlement rails)</a:t>
            </a:r>
          </a:p>
          <a:p>
            <a:pPr marL="560070" lvl="1" indent="-285750">
              <a:lnSpc>
                <a:spcPct val="100000"/>
              </a:lnSpc>
              <a:spcBef>
                <a:spcPts val="0"/>
              </a:spcBef>
              <a:buFont typeface="Wingdings" panose="05000000000000000000" pitchFamily="2" charset="2"/>
              <a:buChar char="§"/>
            </a:pPr>
            <a:r>
              <a:rPr lang="en-US" sz="1600" dirty="0">
                <a:solidFill>
                  <a:schemeClr val="accent5">
                    <a:lumMod val="40000"/>
                    <a:lumOff val="60000"/>
                  </a:schemeClr>
                </a:solidFill>
              </a:rPr>
              <a:t>U.S. sovereign debt instability</a:t>
            </a:r>
          </a:p>
          <a:p>
            <a:pPr marL="560070" lvl="1" indent="-285750">
              <a:lnSpc>
                <a:spcPct val="100000"/>
              </a:lnSpc>
              <a:spcBef>
                <a:spcPts val="0"/>
              </a:spcBef>
              <a:buFont typeface="Wingdings" panose="05000000000000000000" pitchFamily="2" charset="2"/>
              <a:buChar char="§"/>
            </a:pPr>
            <a:r>
              <a:rPr lang="en-US" sz="1600" dirty="0">
                <a:solidFill>
                  <a:schemeClr val="accent5">
                    <a:lumMod val="40000"/>
                    <a:lumOff val="60000"/>
                  </a:schemeClr>
                </a:solidFill>
              </a:rPr>
              <a:t>CRE debt super-cycle, Collapse of office as an asset class</a:t>
            </a:r>
          </a:p>
          <a:p>
            <a:pPr marL="560070" lvl="1" indent="-285750">
              <a:lnSpc>
                <a:spcPct val="100000"/>
              </a:lnSpc>
              <a:spcBef>
                <a:spcPts val="0"/>
              </a:spcBef>
              <a:buFont typeface="Wingdings" panose="05000000000000000000" pitchFamily="2" charset="2"/>
              <a:buChar char="§"/>
            </a:pPr>
            <a:r>
              <a:rPr lang="en-US" sz="1600" dirty="0">
                <a:solidFill>
                  <a:schemeClr val="accent5">
                    <a:lumMod val="40000"/>
                    <a:lumOff val="60000"/>
                  </a:schemeClr>
                </a:solidFill>
              </a:rPr>
              <a:t>Bank capital impairment</a:t>
            </a:r>
          </a:p>
          <a:p>
            <a:pPr marL="560070" lvl="1" indent="-285750">
              <a:lnSpc>
                <a:spcPct val="100000"/>
              </a:lnSpc>
              <a:spcBef>
                <a:spcPts val="0"/>
              </a:spcBef>
              <a:buFont typeface="Wingdings" panose="05000000000000000000" pitchFamily="2" charset="2"/>
              <a:buChar char="§"/>
            </a:pPr>
            <a:r>
              <a:rPr lang="en-US" sz="1600" dirty="0">
                <a:solidFill>
                  <a:schemeClr val="accent5">
                    <a:lumMod val="40000"/>
                    <a:lumOff val="60000"/>
                  </a:schemeClr>
                </a:solidFill>
              </a:rPr>
              <a:t>Repricing of risk across all asset classes</a:t>
            </a:r>
          </a:p>
          <a:p>
            <a:pPr marL="560070" lvl="1" indent="-285750">
              <a:lnSpc>
                <a:spcPct val="100000"/>
              </a:lnSpc>
              <a:spcBef>
                <a:spcPts val="0"/>
              </a:spcBef>
              <a:buFont typeface="Wingdings" panose="05000000000000000000" pitchFamily="2" charset="2"/>
              <a:buChar char="§"/>
            </a:pPr>
            <a:r>
              <a:rPr lang="en-US" sz="1600" dirty="0">
                <a:solidFill>
                  <a:schemeClr val="accent5">
                    <a:lumMod val="40000"/>
                    <a:lumOff val="60000"/>
                  </a:schemeClr>
                </a:solidFill>
              </a:rPr>
              <a:t>Geopolitical fragmentation → commodity revaluation</a:t>
            </a:r>
          </a:p>
          <a:p>
            <a:pPr marL="560070" lvl="1" indent="-285750">
              <a:lnSpc>
                <a:spcPct val="100000"/>
              </a:lnSpc>
              <a:spcBef>
                <a:spcPts val="0"/>
              </a:spcBef>
              <a:buFont typeface="Wingdings" panose="05000000000000000000" pitchFamily="2" charset="2"/>
              <a:buChar char="§"/>
            </a:pPr>
            <a:r>
              <a:rPr lang="en-US" sz="1600" dirty="0">
                <a:solidFill>
                  <a:schemeClr val="accent5">
                    <a:lumMod val="40000"/>
                    <a:lumOff val="60000"/>
                  </a:schemeClr>
                </a:solidFill>
              </a:rPr>
              <a:t>AI-driven labor disruption → consumer debt breakage</a:t>
            </a:r>
          </a:p>
          <a:p>
            <a:pPr marL="560070" lvl="1" indent="-285750">
              <a:lnSpc>
                <a:spcPct val="100000"/>
              </a:lnSpc>
              <a:spcBef>
                <a:spcPts val="0"/>
              </a:spcBef>
              <a:buFont typeface="Wingdings" panose="05000000000000000000" pitchFamily="2" charset="2"/>
              <a:buChar char="§"/>
            </a:pPr>
            <a:r>
              <a:rPr lang="en-US" sz="1600" dirty="0">
                <a:solidFill>
                  <a:schemeClr val="accent5">
                    <a:lumMod val="40000"/>
                    <a:lumOff val="60000"/>
                  </a:schemeClr>
                </a:solidFill>
              </a:rPr>
              <a:t>Structural shift in energy, shipping, and global trade</a:t>
            </a:r>
          </a:p>
          <a:p>
            <a:pPr marL="560070" lvl="1" indent="-285750">
              <a:lnSpc>
                <a:spcPct val="100000"/>
              </a:lnSpc>
              <a:spcBef>
                <a:spcPts val="0"/>
              </a:spcBef>
              <a:buFont typeface="Wingdings" panose="05000000000000000000" pitchFamily="2" charset="2"/>
              <a:buChar char="§"/>
            </a:pPr>
            <a:r>
              <a:rPr lang="en-US" sz="1600" dirty="0">
                <a:solidFill>
                  <a:schemeClr val="accent5">
                    <a:lumMod val="40000"/>
                    <a:lumOff val="60000"/>
                  </a:schemeClr>
                </a:solidFill>
              </a:rPr>
              <a:t>Accelerating precious metals accumulation by central banks </a:t>
            </a:r>
          </a:p>
          <a:p>
            <a:pPr marL="560070" lvl="1" indent="-285750">
              <a:lnSpc>
                <a:spcPct val="100000"/>
              </a:lnSpc>
              <a:spcBef>
                <a:spcPts val="0"/>
              </a:spcBef>
              <a:buFont typeface="Wingdings" panose="05000000000000000000" pitchFamily="2" charset="2"/>
              <a:buChar char="§"/>
            </a:pPr>
            <a:r>
              <a:rPr lang="en-US" sz="1600" dirty="0">
                <a:solidFill>
                  <a:schemeClr val="accent5">
                    <a:lumMod val="40000"/>
                    <a:lumOff val="60000"/>
                  </a:schemeClr>
                </a:solidFill>
              </a:rPr>
              <a:t>Institutionalized Systemic Moral Hazard - PropertyTax </a:t>
            </a:r>
          </a:p>
          <a:p>
            <a:pPr marL="560070" lvl="1" indent="-285750">
              <a:lnSpc>
                <a:spcPct val="100000"/>
              </a:lnSpc>
              <a:spcBef>
                <a:spcPts val="0"/>
              </a:spcBef>
              <a:buFont typeface="Wingdings" panose="05000000000000000000" pitchFamily="2" charset="2"/>
              <a:buChar char="§"/>
            </a:pPr>
            <a:r>
              <a:rPr lang="en-US" sz="1600" dirty="0">
                <a:solidFill>
                  <a:schemeClr val="accent5">
                    <a:lumMod val="40000"/>
                    <a:lumOff val="60000"/>
                  </a:schemeClr>
                </a:solidFill>
              </a:rPr>
              <a:t>Trillions in outstanding schoolboard bond fraud</a:t>
            </a:r>
          </a:p>
          <a:p>
            <a:pPr>
              <a:lnSpc>
                <a:spcPct val="100000"/>
              </a:lnSpc>
              <a:spcBef>
                <a:spcPts val="0"/>
              </a:spcBef>
            </a:pPr>
            <a:endParaRPr lang="en-US" sz="1600" dirty="0"/>
          </a:p>
        </p:txBody>
      </p:sp>
      <p:sp>
        <p:nvSpPr>
          <p:cNvPr id="10" name="TextBox 9">
            <a:extLst>
              <a:ext uri="{FF2B5EF4-FFF2-40B4-BE49-F238E27FC236}">
                <a16:creationId xmlns:a16="http://schemas.microsoft.com/office/drawing/2014/main" id="{08B4033F-00C2-0ECB-44FC-C1A930F1F9CF}"/>
              </a:ext>
            </a:extLst>
          </p:cNvPr>
          <p:cNvSpPr txBox="1"/>
          <p:nvPr/>
        </p:nvSpPr>
        <p:spPr>
          <a:xfrm>
            <a:off x="2199062" y="5236722"/>
            <a:ext cx="9607623" cy="723275"/>
          </a:xfrm>
          <a:prstGeom prst="rect">
            <a:avLst/>
          </a:prstGeom>
          <a:noFill/>
        </p:spPr>
        <p:txBody>
          <a:bodyPr wrap="square">
            <a:spAutoFit/>
          </a:bodyPr>
          <a:lstStyle/>
          <a:p>
            <a:r>
              <a:rPr kumimoji="0" lang="en-US" sz="2300" b="0" i="0" u="none" strike="noStrike" kern="1200" cap="none" spc="0" normalizeH="0" baseline="0" noProof="0" dirty="0">
                <a:ln>
                  <a:noFill/>
                </a:ln>
                <a:solidFill>
                  <a:prstClr val="white">
                    <a:alpha val="85000"/>
                  </a:prstClr>
                </a:solidFill>
                <a:effectLst/>
                <a:uLnTx/>
                <a:uFillTx/>
                <a:latin typeface="Dante"/>
                <a:ea typeface="+mn-ea"/>
                <a:cs typeface="+mn-cs"/>
              </a:rPr>
              <a:t>“</a:t>
            </a:r>
            <a:r>
              <a:rPr kumimoji="0" lang="en-US" sz="2300" b="1" i="0" u="none" strike="noStrike" kern="1200" cap="none" spc="0" normalizeH="0" baseline="0" noProof="0" dirty="0">
                <a:ln>
                  <a:noFill/>
                </a:ln>
                <a:solidFill>
                  <a:prstClr val="white">
                    <a:alpha val="85000"/>
                  </a:prstClr>
                </a:solidFill>
                <a:effectLst/>
                <a:uLnTx/>
                <a:uFillTx/>
                <a:latin typeface="Dante"/>
                <a:ea typeface="+mn-ea"/>
                <a:cs typeface="+mn-cs"/>
              </a:rPr>
              <a:t>We are</a:t>
            </a:r>
            <a:r>
              <a:rPr kumimoji="0" lang="en-US" sz="2300" b="0" i="0" u="none" strike="noStrike" kern="1200" cap="none" spc="0" normalizeH="0" baseline="0" noProof="0" dirty="0">
                <a:ln>
                  <a:noFill/>
                </a:ln>
                <a:solidFill>
                  <a:prstClr val="white">
                    <a:alpha val="85000"/>
                  </a:prstClr>
                </a:solidFill>
                <a:effectLst/>
                <a:uLnTx/>
                <a:uFillTx/>
                <a:latin typeface="Dante"/>
                <a:ea typeface="+mn-ea"/>
                <a:cs typeface="+mn-cs"/>
              </a:rPr>
              <a:t> in a </a:t>
            </a:r>
            <a:r>
              <a:rPr kumimoji="0" lang="en-US" sz="2300" b="1" i="0" u="none" strike="noStrike" kern="1200" cap="none" spc="0" normalizeH="0" baseline="0" noProof="0" dirty="0">
                <a:ln>
                  <a:noFill/>
                </a:ln>
                <a:solidFill>
                  <a:schemeClr val="accent5">
                    <a:lumMod val="40000"/>
                    <a:lumOff val="60000"/>
                  </a:schemeClr>
                </a:solidFill>
                <a:effectLst/>
                <a:uLnTx/>
                <a:uFillTx/>
                <a:latin typeface="Dante"/>
                <a:ea typeface="+mn-ea"/>
                <a:cs typeface="+mn-cs"/>
              </a:rPr>
              <a:t>multi-system reset</a:t>
            </a:r>
            <a:r>
              <a:rPr kumimoji="0" lang="en-US" sz="2300" b="1" i="0" u="none" strike="noStrike" kern="1200" cap="none" spc="0" normalizeH="0" baseline="0" noProof="0" dirty="0">
                <a:ln>
                  <a:noFill/>
                </a:ln>
                <a:solidFill>
                  <a:prstClr val="white">
                    <a:alpha val="85000"/>
                  </a:prstClr>
                </a:solidFill>
                <a:effectLst/>
                <a:uLnTx/>
                <a:uFillTx/>
                <a:latin typeface="Dante"/>
                <a:ea typeface="+mn-ea"/>
                <a:cs typeface="+mn-cs"/>
              </a:rPr>
              <a:t>, </a:t>
            </a:r>
            <a:r>
              <a:rPr kumimoji="0" lang="en-US" sz="2300" b="0" i="0" u="none" strike="noStrike" kern="1200" cap="none" spc="0" normalizeH="0" baseline="0" noProof="0" dirty="0">
                <a:ln>
                  <a:noFill/>
                </a:ln>
                <a:solidFill>
                  <a:prstClr val="white">
                    <a:alpha val="85000"/>
                  </a:prstClr>
                </a:solidFill>
                <a:effectLst/>
                <a:uLnTx/>
                <a:uFillTx/>
                <a:latin typeface="Dante"/>
                <a:ea typeface="+mn-ea"/>
                <a:cs typeface="+mn-cs"/>
              </a:rPr>
              <a:t>a </a:t>
            </a:r>
            <a:r>
              <a:rPr kumimoji="0" lang="en-US" sz="2300" b="1" i="0" u="none" strike="noStrike" kern="1200" cap="none" spc="0" normalizeH="0" baseline="0" noProof="0" dirty="0">
                <a:ln>
                  <a:noFill/>
                </a:ln>
                <a:solidFill>
                  <a:prstClr val="white">
                    <a:alpha val="85000"/>
                  </a:prstClr>
                </a:solidFill>
                <a:effectLst/>
                <a:uLnTx/>
                <a:uFillTx/>
                <a:latin typeface="Dante"/>
                <a:ea typeface="+mn-ea"/>
                <a:cs typeface="+mn-cs"/>
              </a:rPr>
              <a:t>convergence</a:t>
            </a:r>
            <a:r>
              <a:rPr kumimoji="0" lang="en-US" sz="2300" b="0" i="0" u="none" strike="noStrike" kern="1200" cap="none" spc="0" normalizeH="0" baseline="0" noProof="0" dirty="0">
                <a:ln>
                  <a:noFill/>
                </a:ln>
                <a:solidFill>
                  <a:prstClr val="white">
                    <a:alpha val="85000"/>
                  </a:prstClr>
                </a:solidFill>
                <a:effectLst/>
                <a:uLnTx/>
                <a:uFillTx/>
                <a:latin typeface="Dante"/>
                <a:ea typeface="+mn-ea"/>
                <a:cs typeface="+mn-cs"/>
              </a:rPr>
              <a:t> of</a:t>
            </a:r>
            <a:r>
              <a:rPr kumimoji="0" lang="en-US" sz="2300" b="1" i="0" u="none" strike="noStrike" kern="1200" cap="none" spc="0" normalizeH="0" baseline="0" noProof="0" dirty="0">
                <a:ln>
                  <a:noFill/>
                </a:ln>
                <a:solidFill>
                  <a:prstClr val="white">
                    <a:alpha val="85000"/>
                  </a:prstClr>
                </a:solidFill>
                <a:effectLst/>
                <a:uLnTx/>
                <a:uFillTx/>
                <a:latin typeface="Dante"/>
                <a:ea typeface="+mn-ea"/>
                <a:cs typeface="+mn-cs"/>
              </a:rPr>
              <a:t> </a:t>
            </a:r>
            <a:r>
              <a:rPr kumimoji="0" lang="en-US" sz="2300" b="1" i="1" u="none" strike="noStrike" kern="1200" cap="none" spc="0" normalizeH="0" baseline="0" noProof="0" dirty="0">
                <a:ln>
                  <a:noFill/>
                </a:ln>
                <a:solidFill>
                  <a:schemeClr val="accent5">
                    <a:lumMod val="40000"/>
                    <a:lumOff val="60000"/>
                  </a:schemeClr>
                </a:solidFill>
                <a:effectLst/>
                <a:uLnTx/>
                <a:uFillTx/>
                <a:latin typeface="Dante"/>
                <a:ea typeface="+mn-ea"/>
                <a:cs typeface="+mn-cs"/>
              </a:rPr>
              <a:t>rare</a:t>
            </a:r>
            <a:r>
              <a:rPr kumimoji="0" lang="en-US" sz="2300" b="1" i="0" u="none" strike="noStrike" kern="1200" cap="none" spc="0" normalizeH="0" baseline="0" noProof="0" dirty="0">
                <a:ln>
                  <a:noFill/>
                </a:ln>
                <a:solidFill>
                  <a:schemeClr val="accent5">
                    <a:lumMod val="40000"/>
                    <a:lumOff val="60000"/>
                  </a:schemeClr>
                </a:solidFill>
                <a:effectLst/>
                <a:uLnTx/>
                <a:uFillTx/>
                <a:latin typeface="Dante"/>
                <a:ea typeface="+mn-ea"/>
                <a:cs typeface="+mn-cs"/>
              </a:rPr>
              <a:t> </a:t>
            </a:r>
            <a:r>
              <a:rPr kumimoji="0" lang="en-US" sz="2300" b="0" i="0" u="none" strike="noStrike" kern="1200" cap="none" spc="0" normalizeH="0" baseline="0" noProof="0" dirty="0">
                <a:ln>
                  <a:noFill/>
                </a:ln>
                <a:solidFill>
                  <a:prstClr val="white">
                    <a:alpha val="85000"/>
                  </a:prstClr>
                </a:solidFill>
                <a:effectLst/>
                <a:uLnTx/>
                <a:uFillTx/>
                <a:latin typeface="Dante"/>
                <a:ea typeface="+mn-ea"/>
                <a:cs typeface="+mn-cs"/>
              </a:rPr>
              <a:t>events.”</a:t>
            </a:r>
            <a:br>
              <a:rPr kumimoji="0" lang="en-US" sz="1800" b="0" i="0" u="none" strike="noStrike" kern="1200" cap="none" spc="0" normalizeH="0" baseline="0" noProof="0" dirty="0">
                <a:ln>
                  <a:noFill/>
                </a:ln>
                <a:solidFill>
                  <a:prstClr val="white"/>
                </a:solidFill>
                <a:effectLst/>
                <a:uLnTx/>
                <a:uFillTx/>
                <a:latin typeface="Dante"/>
                <a:ea typeface="+mn-ea"/>
                <a:cs typeface="+mn-cs"/>
              </a:rPr>
            </a:br>
            <a:endParaRPr lang="en-US" dirty="0"/>
          </a:p>
        </p:txBody>
      </p:sp>
      <p:sp>
        <p:nvSpPr>
          <p:cNvPr id="12" name="TextBox 11">
            <a:extLst>
              <a:ext uri="{FF2B5EF4-FFF2-40B4-BE49-F238E27FC236}">
                <a16:creationId xmlns:a16="http://schemas.microsoft.com/office/drawing/2014/main" id="{695BC076-6894-7F2B-A9B9-16A51C7553E7}"/>
              </a:ext>
            </a:extLst>
          </p:cNvPr>
          <p:cNvSpPr txBox="1"/>
          <p:nvPr/>
        </p:nvSpPr>
        <p:spPr>
          <a:xfrm>
            <a:off x="989467" y="5707915"/>
            <a:ext cx="10817218" cy="830997"/>
          </a:xfrm>
          <a:prstGeom prst="rect">
            <a:avLst/>
          </a:prstGeom>
          <a:noFill/>
        </p:spPr>
        <p:txBody>
          <a:bodyPr wrap="square">
            <a:spAutoFit/>
          </a:bodyPr>
          <a:lstStyle/>
          <a:p>
            <a:r>
              <a:rPr lang="en-US" sz="2400" dirty="0"/>
              <a:t>This makes </a:t>
            </a:r>
            <a:r>
              <a:rPr lang="en-US" sz="2400" b="1" dirty="0">
                <a:solidFill>
                  <a:schemeClr val="accent5">
                    <a:lumMod val="40000"/>
                    <a:lumOff val="60000"/>
                  </a:schemeClr>
                </a:solidFill>
              </a:rPr>
              <a:t>distressed acquisition </a:t>
            </a:r>
            <a:r>
              <a:rPr lang="en-US" sz="2400" dirty="0"/>
              <a:t>not merely </a:t>
            </a:r>
            <a:r>
              <a:rPr lang="en-US" sz="2400" b="1" dirty="0"/>
              <a:t>opportunistic</a:t>
            </a:r>
            <a:r>
              <a:rPr lang="en-US" sz="2400" dirty="0"/>
              <a:t>, but </a:t>
            </a:r>
            <a:r>
              <a:rPr lang="en-US" sz="2400" b="1" dirty="0">
                <a:solidFill>
                  <a:schemeClr val="accent5">
                    <a:lumMod val="40000"/>
                    <a:lumOff val="60000"/>
                  </a:schemeClr>
                </a:solidFill>
              </a:rPr>
              <a:t>inevitable</a:t>
            </a:r>
            <a:r>
              <a:rPr lang="en-US" sz="2400" dirty="0"/>
              <a:t> for those prepared with </a:t>
            </a:r>
            <a:r>
              <a:rPr lang="en-US" sz="2400" b="1" dirty="0">
                <a:solidFill>
                  <a:schemeClr val="accent5">
                    <a:lumMod val="40000"/>
                    <a:lumOff val="60000"/>
                  </a:schemeClr>
                </a:solidFill>
              </a:rPr>
              <a:t>capital, strategy, </a:t>
            </a:r>
            <a:r>
              <a:rPr lang="en-US" sz="2400" dirty="0"/>
              <a:t>and </a:t>
            </a:r>
            <a:r>
              <a:rPr lang="en-US" sz="2400" b="1" i="1" dirty="0">
                <a:solidFill>
                  <a:schemeClr val="accent5">
                    <a:lumMod val="40000"/>
                    <a:lumOff val="60000"/>
                  </a:schemeClr>
                </a:solidFill>
              </a:rPr>
              <a:t>speed.</a:t>
            </a:r>
            <a:endParaRPr lang="en-US" sz="2400" i="1" dirty="0">
              <a:solidFill>
                <a:schemeClr val="accent5">
                  <a:lumMod val="40000"/>
                  <a:lumOff val="60000"/>
                </a:schemeClr>
              </a:solidFill>
            </a:endParaRPr>
          </a:p>
        </p:txBody>
      </p:sp>
    </p:spTree>
    <p:extLst>
      <p:ext uri="{BB962C8B-B14F-4D97-AF65-F5344CB8AC3E}">
        <p14:creationId xmlns:p14="http://schemas.microsoft.com/office/powerpoint/2010/main" val="2619435003"/>
      </p:ext>
    </p:extLst>
  </p:cSld>
  <p:clrMapOvr>
    <a:masterClrMapping/>
  </p:clrMapOvr>
</p:sld>
</file>

<file path=ppt/theme/theme1.xml><?xml version="1.0" encoding="utf-8"?>
<a:theme xmlns:a="http://schemas.openxmlformats.org/drawingml/2006/main" name="PineVTI">
  <a:themeElements>
    <a:clrScheme name="Pine">
      <a:dk1>
        <a:sysClr val="windowText" lastClr="000000"/>
      </a:dk1>
      <a:lt1>
        <a:sysClr val="window" lastClr="FFFFFF"/>
      </a:lt1>
      <a:dk2>
        <a:srgbClr val="081B19"/>
      </a:dk2>
      <a:lt2>
        <a:srgbClr val="E2D4CA"/>
      </a:lt2>
      <a:accent1>
        <a:srgbClr val="415347"/>
      </a:accent1>
      <a:accent2>
        <a:srgbClr val="753E33"/>
      </a:accent2>
      <a:accent3>
        <a:srgbClr val="7B614F"/>
      </a:accent3>
      <a:accent4>
        <a:srgbClr val="827B6D"/>
      </a:accent4>
      <a:accent5>
        <a:srgbClr val="495255"/>
      </a:accent5>
      <a:accent6>
        <a:srgbClr val="2D5358"/>
      </a:accent6>
      <a:hlink>
        <a:srgbClr val="A8705D"/>
      </a:hlink>
      <a:folHlink>
        <a:srgbClr val="5B688B"/>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ne_Win32_JB_SL_v2.potx" id="{3FE2ADD4-A665-4FB8-B8C0-7CA1C57550A1}" vid="{0ED6AE89-9D72-42A2-A52F-A4B3C658EF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5590CBB4-731C-4440-BC54-D2076F57C8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0CC34A-D535-41BC-8B48-A0E1EA32D7E8}">
  <ds:schemaRefs>
    <ds:schemaRef ds:uri="http://schemas.microsoft.com/sharepoint/v3/contenttype/forms"/>
  </ds:schemaRefs>
</ds:datastoreItem>
</file>

<file path=customXml/itemProps3.xml><?xml version="1.0" encoding="utf-8"?>
<ds:datastoreItem xmlns:ds="http://schemas.openxmlformats.org/officeDocument/2006/customXml" ds:itemID="{0E506F55-A469-454B-8FCA-6F8BCF9DAA6B}">
  <ds:schemaRefs>
    <ds:schemaRef ds:uri="16c05727-aa75-4e4a-9b5f-8a80a1165891"/>
    <ds:schemaRef ds:uri="http://purl.org/dc/terms/"/>
    <ds:schemaRef ds:uri="71af3243-3dd4-4a8d-8c0d-dd76da1f02a5"/>
    <ds:schemaRef ds:uri="http://schemas.openxmlformats.org/package/2006/metadata/core-properties"/>
    <ds:schemaRef ds:uri="230e9df3-be65-4c73-a93b-d1236ebd677e"/>
    <ds:schemaRef ds:uri="http://schemas.microsoft.com/office/2006/documentManagement/types"/>
    <ds:schemaRef ds:uri="http://schemas.microsoft.com/office/2006/metadata/properties"/>
    <ds:schemaRef ds:uri="http://schemas.microsoft.com/sharepoint/v3"/>
    <ds:schemaRef ds:uri="http://schemas.microsoft.com/office/infopath/2007/PartnerControls"/>
    <ds:schemaRef ds:uri="http://www.w3.org/XML/1998/namespace"/>
    <ds:schemaRef ds:uri="http://purl.org/dc/dcmitype/"/>
    <ds:schemaRef ds:uri="http://purl.org/dc/elements/1.1/"/>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Pine design</Template>
  <TotalTime>5769</TotalTime>
  <Words>2986</Words>
  <Application>Microsoft Office PowerPoint</Application>
  <PresentationFormat>Widescreen</PresentationFormat>
  <Paragraphs>502</Paragraphs>
  <Slides>22</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Dante</vt:lpstr>
      <vt:lpstr>Montserrat Bold</vt:lpstr>
      <vt:lpstr>Wingdings</vt:lpstr>
      <vt:lpstr>PineVTI</vt:lpstr>
      <vt:lpstr>EAGLE FEATHER  CAPITAL PARTNERS </vt:lpstr>
      <vt:lpstr>Confidentiality &amp; Non-Circumvent Notice</vt:lpstr>
      <vt:lpstr>PowerPoint Presentation</vt:lpstr>
      <vt:lpstr>Metals-Anchored, Multi-Engine Capital Architecture</vt:lpstr>
      <vt:lpstr>PowerPoint Presentation</vt:lpstr>
      <vt:lpstr>PowerPoint Presentation</vt:lpstr>
      <vt:lpstr>PowerPoint Presentation</vt:lpstr>
      <vt:lpstr>Historical Precedent: The RTC Era Playbook</vt:lpstr>
      <vt:lpstr>Why This Opportunity Is Larger Than RTC</vt:lpstr>
      <vt:lpstr>PowerPoint Presentation</vt:lpstr>
      <vt:lpstr>PowerPoint Presentation</vt:lpstr>
      <vt:lpstr>PowerPoint Presentation</vt:lpstr>
      <vt:lpstr>PowerPoint Presentation</vt:lpstr>
      <vt:lpstr>Structural Edge: Global Mobility &amp; Series-Level Authority</vt:lpstr>
      <vt:lpstr>What We Are Built to Do</vt:lpstr>
      <vt:lpstr>The Outcome</vt:lpstr>
      <vt:lpstr>PowerPoint Presentation</vt:lpstr>
      <vt:lpstr>PowerPoint Presentation</vt:lpstr>
      <vt:lpstr>PowerPoint Presentation</vt:lpstr>
      <vt:lpstr>Team</vt:lpstr>
      <vt:lpstr>ALLOCATE or be left behind.</vt:lpstr>
      <vt:lpstr>PRIVATE SOVEREIGN CAPITAL RESERVE | BY INVITATION ONLY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Matthew Lyon</dc:creator>
  <cp:lastModifiedBy>Matthew Lyon</cp:lastModifiedBy>
  <cp:revision>312</cp:revision>
  <cp:lastPrinted>2025-12-10T23:23:20Z</cp:lastPrinted>
  <dcterms:created xsi:type="dcterms:W3CDTF">2025-12-04T22:24:06Z</dcterms:created>
  <dcterms:modified xsi:type="dcterms:W3CDTF">2026-02-17T12:49:43Z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